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dp" ContentType="image/vnd.ms-photo"/>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 id="2147483676" r:id="rId4"/>
  </p:sldMasterIdLst>
  <p:sldIdLst>
    <p:sldId id="419" r:id="rId5"/>
    <p:sldId id="410" r:id="rId6"/>
    <p:sldId id="561" r:id="rId7"/>
    <p:sldId id="560" r:id="rId8"/>
    <p:sldId id="562" r:id="rId9"/>
    <p:sldId id="408" r:id="rId10"/>
    <p:sldId id="465" r:id="rId11"/>
    <p:sldId id="469" r:id="rId12"/>
    <p:sldId id="527" r:id="rId13"/>
    <p:sldId id="461" r:id="rId14"/>
    <p:sldId id="407" r:id="rId15"/>
    <p:sldId id="462" r:id="rId16"/>
    <p:sldId id="411" r:id="rId17"/>
    <p:sldId id="471" r:id="rId18"/>
    <p:sldId id="472" r:id="rId19"/>
    <p:sldId id="473" r:id="rId20"/>
    <p:sldId id="474" r:id="rId21"/>
    <p:sldId id="475" r:id="rId22"/>
    <p:sldId id="476" r:id="rId23"/>
    <p:sldId id="477" r:id="rId24"/>
    <p:sldId id="478" r:id="rId25"/>
    <p:sldId id="479" r:id="rId26"/>
    <p:sldId id="480" r:id="rId27"/>
    <p:sldId id="481" r:id="rId28"/>
    <p:sldId id="482" r:id="rId29"/>
    <p:sldId id="483" r:id="rId30"/>
    <p:sldId id="484" r:id="rId31"/>
    <p:sldId id="518" r:id="rId32"/>
    <p:sldId id="519" r:id="rId33"/>
    <p:sldId id="521" r:id="rId34"/>
    <p:sldId id="520" r:id="rId35"/>
    <p:sldId id="522" r:id="rId36"/>
    <p:sldId id="524" r:id="rId37"/>
    <p:sldId id="525" r:id="rId38"/>
    <p:sldId id="526" r:id="rId39"/>
    <p:sldId id="555" r:id="rId40"/>
    <p:sldId id="556" r:id="rId41"/>
    <p:sldId id="597" r:id="rId42"/>
    <p:sldId id="598" r:id="rId43"/>
    <p:sldId id="599" r:id="rId44"/>
    <p:sldId id="600" r:id="rId45"/>
    <p:sldId id="601" r:id="rId46"/>
    <p:sldId id="602" r:id="rId47"/>
    <p:sldId id="604" r:id="rId48"/>
    <p:sldId id="605" r:id="rId49"/>
    <p:sldId id="608" r:id="rId50"/>
    <p:sldId id="606" r:id="rId51"/>
    <p:sldId id="607" r:id="rId52"/>
    <p:sldId id="612" r:id="rId53"/>
    <p:sldId id="613" r:id="rId54"/>
    <p:sldId id="406" r:id="rId5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198D"/>
    <a:srgbClr val="0558A8"/>
    <a:srgbClr val="B5B6B8"/>
    <a:srgbClr val="B8B9BB"/>
    <a:srgbClr val="C0C0C4"/>
    <a:srgbClr val="D6D9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4660"/>
  </p:normalViewPr>
  <p:slideViewPr>
    <p:cSldViewPr snapToGrid="0">
      <p:cViewPr varScale="1">
        <p:scale>
          <a:sx n="114" d="100"/>
          <a:sy n="114" d="100"/>
        </p:scale>
        <p:origin x="5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9" Type="http://schemas.openxmlformats.org/officeDocument/2006/relationships/commentAuthors" Target="commentAuthors.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5#1">
  <dgm:title val=""/>
  <dgm:desc val=""/>
  <dgm:catLst>
    <dgm:cat type="accent3" pri="11500"/>
  </dgm:catLst>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1" loCatId="relationship" qsTypeId="urn:microsoft.com/office/officeart/2005/8/quickstyle/simple1#1" qsCatId="simple" csTypeId="urn:microsoft.com/office/officeart/2005/8/colors/colorful4#1" csCatId="accent1" phldr="1"/>
      <dgm:spPr/>
      <dgm:t>
        <a:bodyPr/>
        <a:lstStyle/>
        <a:p>
          <a:endParaRPr lang="zh-CN" altLang="en-US"/>
        </a:p>
      </dgm:t>
    </dgm:pt>
    <dgm:pt modelId="{1D7F6E08-72A6-46CC-8870-C881D1493500}">
      <dgm:prSet phldrT="[Text]"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es-ES" altLang="zh-CN" dirty="0">
              <a:solidFill>
                <a:schemeClr val="tx1"/>
              </a:solidFill>
            </a:rPr>
            <a:t>Iteración</a:t>
          </a:r>
        </a:p>
      </dgm:t>
    </dgm:pt>
    <dgm:pt modelId="{59A2FE02-4165-4339-BF9A-AEAE1424E52B}" cxnId="{D79E79B6-F311-417C-9D68-7C4E2B5D8814}" type="parTrans">
      <dgm:prSet/>
      <dgm:spPr/>
      <dgm:t>
        <a:bodyPr/>
        <a:lstStyle/>
        <a:p>
          <a:endParaRPr lang="zh-CN" altLang="en-US"/>
        </a:p>
      </dgm:t>
    </dgm:pt>
    <dgm:pt modelId="{E44612D1-CAFE-4D30-B4AA-78C3474158AA}" cxnId="{D79E79B6-F311-417C-9D68-7C4E2B5D8814}" type="sibTrans">
      <dgm:prSet/>
      <dgm:spPr/>
      <dgm:t>
        <a:bodyPr/>
        <a:lstStyle/>
        <a:p>
          <a:endParaRPr lang="zh-CN" altLang="en-US"/>
        </a:p>
      </dgm:t>
    </dgm:pt>
    <dgm:pt modelId="{D15727BE-4BB4-41E2-BFCD-1CE00CE9A014}">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Qué es? </a:t>
          </a:r>
        </a:p>
        <a:p>
          <a:pPr>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nSpc>
              <a:spcPct val="100000"/>
            </a:lnSpc>
            <a:spcBef>
              <a:spcPct val="0"/>
            </a:spcBef>
            <a:spcAft>
              <a:spcPct val="35000"/>
            </a:spcAft>
          </a:pPr>
          <a:endParaRPr lang="es-ES" altLang="zh-CN" dirty="0"/>
        </a:p>
      </dgm:t>
    </dgm:pt>
    <dgm:pt modelId="{1F3BA15B-B772-426D-8549-F05D47B0B0FC}" cxnId="{CDE6FC17-4584-49E1-A5E8-138AEF95BEAE}" type="parTrans">
      <dgm:prSet/>
      <dgm:spPr/>
      <dgm:t>
        <a:bodyPr/>
        <a:lstStyle/>
        <a:p>
          <a:endParaRPr lang="zh-CN" altLang="en-US"/>
        </a:p>
      </dgm:t>
    </dgm:pt>
    <dgm:pt modelId="{021F6AB3-21C2-4079-A40A-CA1B5C51BD93}" cxnId="{CDE6FC17-4584-49E1-A5E8-138AEF95BEAE}" type="sibTrans">
      <dgm:prSet/>
      <dgm:spPr/>
      <dgm:t>
        <a:bodyPr/>
        <a:lstStyle/>
        <a:p>
          <a:endParaRPr lang="zh-CN" altLang="en-US"/>
        </a:p>
      </dgm:t>
    </dgm:pt>
    <dgm:pt modelId="{24DAAE02-02E7-4412-8074-A0C4CAA380D7}">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solidFill>
                <a:schemeClr val="tx1"/>
              </a:solidFill>
            </a:rPr>
            <a:t>Objetivo</a:t>
          </a:r>
        </a:p>
        <a:p>
          <a:pPr>
            <a:lnSpc>
              <a:spcPct val="100000"/>
            </a:lnSpc>
            <a:spcBef>
              <a:spcPct val="0"/>
            </a:spcBef>
            <a:spcAft>
              <a:spcPct val="35000"/>
            </a:spcAft>
          </a:pPr>
          <a:r>
            <a:rPr lang="es-ES" altLang="zh-CN">
              <a:solidFill>
                <a:schemeClr val="tx1"/>
              </a:solidFill>
            </a:rPr>
            <a:t>Generar valor al negocio, mediante la creacion de un incremento de producto.</a:t>
          </a:r>
        </a:p>
        <a:p>
          <a:pPr>
            <a:lnSpc>
              <a:spcPct val="100000"/>
            </a:lnSpc>
            <a:spcBef>
              <a:spcPct val="0"/>
            </a:spcBef>
            <a:spcAft>
              <a:spcPct val="35000"/>
            </a:spcAft>
          </a:pPr>
          <a:endParaRPr lang="zh-CN" altLang="en-US"/>
        </a:p>
      </dgm:t>
    </dgm:pt>
    <dgm:pt modelId="{A85E77B5-A1A5-43C8-9868-413E99F101A0}" cxnId="{2D690388-433D-4703-88ED-F7E8B83F2F6F}" type="parTrans">
      <dgm:prSet/>
      <dgm:spPr/>
      <dgm:t>
        <a:bodyPr/>
        <a:lstStyle/>
        <a:p>
          <a:endParaRPr lang="zh-CN" altLang="en-US"/>
        </a:p>
      </dgm:t>
    </dgm:pt>
    <dgm:pt modelId="{E253A3F8-AA58-4BB8-A0BD-0BB7ECC546C3}" cxnId="{2D690388-433D-4703-88ED-F7E8B83F2F6F}" type="sibTrans">
      <dgm:prSet/>
      <dgm:spPr/>
      <dgm:t>
        <a:bodyPr/>
        <a:lstStyle/>
        <a:p>
          <a:endParaRPr lang="zh-CN" altLang="en-US"/>
        </a:p>
      </dgm:t>
    </dgm:pt>
    <dgm:pt modelId="{A5880797-7454-4E44-8518-F4D8354F0963}">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Quienes Participan?</a:t>
          </a:r>
        </a:p>
        <a:p>
          <a:pPr>
            <a:lnSpc>
              <a:spcPct val="100000"/>
            </a:lnSpc>
            <a:spcBef>
              <a:spcPct val="0"/>
            </a:spcBef>
            <a:spcAft>
              <a:spcPct val="35000"/>
            </a:spcAft>
          </a:pPr>
          <a:r>
            <a:rPr lang="es-ES" altLang="zh-CN" dirty="0">
              <a:solidFill>
                <a:schemeClr val="tx1"/>
              </a:solidFill>
            </a:rPr>
            <a:t>Equipo Ágil</a:t>
          </a:r>
        </a:p>
      </dgm:t>
    </dgm:pt>
    <dgm:pt modelId="{96CD46E7-D239-40C7-B5C4-376FEEE43C15}" cxnId="{1C5FE0BF-9B41-4D9F-9744-05056CBB86F3}" type="parTrans">
      <dgm:prSet/>
      <dgm:spPr/>
      <dgm:t>
        <a:bodyPr/>
        <a:lstStyle/>
        <a:p>
          <a:endParaRPr lang="zh-CN" altLang="en-US"/>
        </a:p>
      </dgm:t>
    </dgm:pt>
    <dgm:pt modelId="{0076998F-56E1-4A10-A709-E2811BD7C4FB}" cxnId="{1C5FE0BF-9B41-4D9F-9744-05056CBB86F3}" type="sibTrans">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3"/>
      <dgm:spPr/>
    </dgm:pt>
    <dgm:pt modelId="{B1756079-1332-4090-9A47-D2C0EDB7FB22}" type="pres">
      <dgm:prSet presAssocID="{D15727BE-4BB4-41E2-BFCD-1CE00CE9A014}" presName="node" presStyleLbl="node1" presStyleIdx="0" presStyleCnt="3">
        <dgm:presLayoutVars>
          <dgm:bulletEnabled val="1"/>
        </dgm:presLayoutVars>
      </dgm:prSet>
      <dgm:spPr/>
    </dgm:pt>
    <dgm:pt modelId="{8A478794-BDE0-4AD6-9479-89CDBFC37EB7}" type="pres">
      <dgm:prSet presAssocID="{A85E77B5-A1A5-43C8-9868-413E99F101A0}" presName="parTrans" presStyleLbl="bgSibTrans2D1" presStyleIdx="1" presStyleCnt="3"/>
      <dgm:spPr/>
    </dgm:pt>
    <dgm:pt modelId="{3868CDED-247C-4EE9-95A2-ED400A267946}" type="pres">
      <dgm:prSet presAssocID="{24DAAE02-02E7-4412-8074-A0C4CAA380D7}" presName="node" presStyleLbl="node1" presStyleIdx="1" presStyleCnt="3">
        <dgm:presLayoutVars>
          <dgm:bulletEnabled val="1"/>
        </dgm:presLayoutVars>
      </dgm:prSet>
      <dgm:spPr/>
    </dgm:pt>
    <dgm:pt modelId="{D0718308-59AC-43E6-A882-4828EE4494C2}" type="pres">
      <dgm:prSet presAssocID="{96CD46E7-D239-40C7-B5C4-376FEEE43C15}" presName="parTrans" presStyleLbl="bgSibTrans2D1" presStyleIdx="2" presStyleCnt="3"/>
      <dgm:spPr/>
    </dgm:pt>
    <dgm:pt modelId="{5E0D0BC9-3E91-4623-8C1A-C4A70EB3594B}" type="pres">
      <dgm:prSet presAssocID="{A5880797-7454-4E44-8518-F4D8354F0963}" presName="node" presStyleLbl="node1" presStyleIdx="2" presStyleCnt="3">
        <dgm:presLayoutVars>
          <dgm:bulletEnabled val="1"/>
        </dgm:presLayoutVars>
      </dgm:prSet>
      <dgm:spPr/>
    </dgm:pt>
  </dgm:ptLst>
  <dgm:cxnLst>
    <dgm:cxn modelId="{CDE6FC17-4584-49E1-A5E8-138AEF95BEAE}" srcId="{1D7F6E08-72A6-46CC-8870-C881D1493500}" destId="{D15727BE-4BB4-41E2-BFCD-1CE00CE9A014}" srcOrd="0" destOrd="0" parTransId="{1F3BA15B-B772-426D-8549-F05D47B0B0FC}" sibTransId="{021F6AB3-21C2-4079-A40A-CA1B5C51BD93}"/>
    <dgm:cxn modelId="{4D350B5F-3AD5-4164-B707-ADBAF6CCFEDB}" type="presOf" srcId="{A85E77B5-A1A5-43C8-9868-413E99F101A0}" destId="{8A478794-BDE0-4AD6-9479-89CDBFC37EB7}" srcOrd="0" destOrd="0" presId="urn:microsoft.com/office/officeart/2005/8/layout/radial4#1"/>
    <dgm:cxn modelId="{E030C860-F77D-47B9-9D3E-4D2173308D93}" type="presOf" srcId="{A5880797-7454-4E44-8518-F4D8354F0963}" destId="{5E0D0BC9-3E91-4623-8C1A-C4A70EB3594B}" srcOrd="0" destOrd="0" presId="urn:microsoft.com/office/officeart/2005/8/layout/radial4#1"/>
    <dgm:cxn modelId="{2E92B367-34EC-4C35-9491-2E090CA83534}" type="presOf" srcId="{D15727BE-4BB4-41E2-BFCD-1CE00CE9A014}" destId="{B1756079-1332-4090-9A47-D2C0EDB7FB22}" srcOrd="0" destOrd="0" presId="urn:microsoft.com/office/officeart/2005/8/layout/radial4#1"/>
    <dgm:cxn modelId="{742EFA51-F99C-4D4D-A674-5A35DABEAAA8}" type="presOf" srcId="{6068C167-2C01-4B0B-81C4-726248B418D0}" destId="{CF42B0CB-CDDD-42A1-B3A1-FBB34F262C63}" srcOrd="0" destOrd="0" presId="urn:microsoft.com/office/officeart/2005/8/layout/radial4#1"/>
    <dgm:cxn modelId="{62316676-E2ED-4654-BBBB-3EE6774D74CD}" type="presOf" srcId="{1F3BA15B-B772-426D-8549-F05D47B0B0FC}" destId="{B849A6F3-9933-4C36-AF65-6098308CBC3C}" srcOrd="0" destOrd="0" presId="urn:microsoft.com/office/officeart/2005/8/layout/radial4#1"/>
    <dgm:cxn modelId="{2D690388-433D-4703-88ED-F7E8B83F2F6F}" srcId="{1D7F6E08-72A6-46CC-8870-C881D1493500}" destId="{24DAAE02-02E7-4412-8074-A0C4CAA380D7}" srcOrd="1" destOrd="0" parTransId="{A85E77B5-A1A5-43C8-9868-413E99F101A0}" sibTransId="{E253A3F8-AA58-4BB8-A0BD-0BB7ECC546C3}"/>
    <dgm:cxn modelId="{52F663AE-8FF1-4861-9406-5F91EDCE4B55}" type="presOf" srcId="{96CD46E7-D239-40C7-B5C4-376FEEE43C15}" destId="{D0718308-59AC-43E6-A882-4828EE4494C2}" srcOrd="0" destOrd="0" presId="urn:microsoft.com/office/officeart/2005/8/layout/radial4#1"/>
    <dgm:cxn modelId="{4CE347B2-5C10-429E-A2F5-908F43F2A8B7}" type="presOf" srcId="{1D7F6E08-72A6-46CC-8870-C881D1493500}" destId="{B52502C2-594A-4A13-A5FF-5CD5841BD847}" srcOrd="0" destOrd="0" presId="urn:microsoft.com/office/officeart/2005/8/layout/radial4#1"/>
    <dgm:cxn modelId="{D79E79B6-F311-417C-9D68-7C4E2B5D8814}" srcId="{6068C167-2C01-4B0B-81C4-726248B418D0}" destId="{1D7F6E08-72A6-46CC-8870-C881D1493500}" srcOrd="0" destOrd="0" parTransId="{59A2FE02-4165-4339-BF9A-AEAE1424E52B}" sibTransId="{E44612D1-CAFE-4D30-B4AA-78C3474158AA}"/>
    <dgm:cxn modelId="{1C5FE0BF-9B41-4D9F-9744-05056CBB86F3}" srcId="{1D7F6E08-72A6-46CC-8870-C881D1493500}" destId="{A5880797-7454-4E44-8518-F4D8354F0963}" srcOrd="2" destOrd="0" parTransId="{96CD46E7-D239-40C7-B5C4-376FEEE43C15}" sibTransId="{0076998F-56E1-4A10-A709-E2811BD7C4FB}"/>
    <dgm:cxn modelId="{63C50EEF-0A5F-417D-94B6-E32322FA3414}" type="presOf" srcId="{24DAAE02-02E7-4412-8074-A0C4CAA380D7}" destId="{3868CDED-247C-4EE9-95A2-ED400A267946}" srcOrd="0" destOrd="0" presId="urn:microsoft.com/office/officeart/2005/8/layout/radial4#1"/>
    <dgm:cxn modelId="{B276B5C7-8697-47E1-8D4C-CD5FBFBCF7EB}" type="presParOf" srcId="{CF42B0CB-CDDD-42A1-B3A1-FBB34F262C63}" destId="{B52502C2-594A-4A13-A5FF-5CD5841BD847}" srcOrd="0" destOrd="0" presId="urn:microsoft.com/office/officeart/2005/8/layout/radial4#1"/>
    <dgm:cxn modelId="{8C1C15EC-F0F1-44B7-9974-E79CA0375BB3}" type="presParOf" srcId="{CF42B0CB-CDDD-42A1-B3A1-FBB34F262C63}" destId="{B849A6F3-9933-4C36-AF65-6098308CBC3C}" srcOrd="1" destOrd="0" presId="urn:microsoft.com/office/officeart/2005/8/layout/radial4#1"/>
    <dgm:cxn modelId="{02A2591E-10CD-4E6E-B5C4-B16CCF005788}" type="presParOf" srcId="{CF42B0CB-CDDD-42A1-B3A1-FBB34F262C63}" destId="{B1756079-1332-4090-9A47-D2C0EDB7FB22}" srcOrd="2" destOrd="0" presId="urn:microsoft.com/office/officeart/2005/8/layout/radial4#1"/>
    <dgm:cxn modelId="{4EA59EB4-8F42-408E-8632-CDD858812C7B}" type="presParOf" srcId="{CF42B0CB-CDDD-42A1-B3A1-FBB34F262C63}" destId="{8A478794-BDE0-4AD6-9479-89CDBFC37EB7}" srcOrd="3" destOrd="0" presId="urn:microsoft.com/office/officeart/2005/8/layout/radial4#1"/>
    <dgm:cxn modelId="{B68F0B12-68E9-4C10-99C6-F499ABC103DD}" type="presParOf" srcId="{CF42B0CB-CDDD-42A1-B3A1-FBB34F262C63}" destId="{3868CDED-247C-4EE9-95A2-ED400A267946}" srcOrd="4" destOrd="0" presId="urn:microsoft.com/office/officeart/2005/8/layout/radial4#1"/>
    <dgm:cxn modelId="{26BE716C-5DF6-4B6D-9A63-C9FCE3433D01}" type="presParOf" srcId="{CF42B0CB-CDDD-42A1-B3A1-FBB34F262C63}" destId="{D0718308-59AC-43E6-A882-4828EE4494C2}" srcOrd="5" destOrd="0" presId="urn:microsoft.com/office/officeart/2005/8/layout/radial4#1"/>
    <dgm:cxn modelId="{484E948B-F132-4F3E-830B-CC51F5FAB700}" type="presParOf" srcId="{CF42B0CB-CDDD-42A1-B3A1-FBB34F262C63}" destId="{5E0D0BC9-3E91-4623-8C1A-C4A70EB3594B}" srcOrd="6" destOrd="0" presId="urn:microsoft.com/office/officeart/2005/8/layout/radial4#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2" qsCatId="simple" csTypeId="urn:microsoft.com/office/officeart/2005/8/colors/colorful5#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Entradas:</a:t>
          </a:r>
          <a:endParaRPr lang="zh-CN" altLang="en-US" dirty="0"/>
        </a:p>
        <a:p>
          <a:pPr>
            <a:lnSpc>
              <a:spcPct val="100000"/>
            </a:lnSpc>
            <a:spcBef>
              <a:spcPct val="0"/>
            </a:spcBef>
            <a:spcAft>
              <a:spcPct val="35000"/>
            </a:spcAft>
          </a:pPr>
          <a:r>
            <a:rPr lang="es-ES" altLang="zh-CN" dirty="0"/>
            <a:t>HU detalladas con criterios de aceptación claros.</a:t>
          </a:r>
        </a:p>
        <a:p>
          <a:pPr>
            <a:lnSpc>
              <a:spcPct val="100000"/>
            </a:lnSpc>
            <a:spcBef>
              <a:spcPct val="0"/>
            </a:spcBef>
            <a:spcAft>
              <a:spcPct val="35000"/>
            </a:spcAft>
          </a:pPr>
          <a:r>
            <a:rPr lang="es-ES" altLang="zh-CN" dirty="0"/>
            <a:t>Herramientas necesarias para la ejecución de las HU.</a:t>
          </a:r>
        </a:p>
        <a:p>
          <a:pPr>
            <a:lnSpc>
              <a:spcPct val="100000"/>
            </a:lnSpc>
            <a:spcBef>
              <a:spcPct val="0"/>
            </a:spcBef>
            <a:spcAft>
              <a:spcPct val="35000"/>
            </a:spcAft>
          </a:pPr>
          <a:r>
            <a:rPr lang="es-ES" altLang="zh-CN" dirty="0"/>
            <a:t>Las </a:t>
          </a:r>
          <a:r>
            <a:rPr lang="es-ES" altLang="zh-CN" dirty="0">
              <a:solidFill>
                <a:schemeClr val="bg1"/>
              </a:solidFill>
            </a:rPr>
            <a:t>HU </a:t>
          </a:r>
          <a:r>
            <a:rPr lang="es-ES" altLang="zh-CN" dirty="0"/>
            <a:t>deben cumplir con el </a:t>
          </a:r>
          <a:r>
            <a:rPr lang="es-ES" altLang="zh-CN" dirty="0">
              <a:solidFill>
                <a:schemeClr val="bg1"/>
              </a:solidFill>
            </a:rPr>
            <a:t>DOR </a:t>
          </a:r>
          <a:r>
            <a:rPr lang="es-ES" altLang="zh-CN" dirty="0"/>
            <a:t>establecido.</a:t>
          </a:r>
          <a:endParaRPr/>
        </a:p>
      </dgm:t>
    </dgm:pt>
    <dgm:pt modelId="{EE9066D1-3403-4469-8E8C-0D40A82430F2}" cxnId="{82BA0429-3688-4464-ABBD-DB9B4585D50F}" type="parTrans">
      <dgm:prSet/>
      <dgm:spPr/>
      <dgm:t>
        <a:bodyPr/>
        <a:lstStyle/>
        <a:p>
          <a:endParaRPr lang="es-CO"/>
        </a:p>
      </dgm:t>
    </dgm:pt>
    <dgm:pt modelId="{8EC5AF5E-9C9F-410A-A755-A3EA5186F948}" cxnId="{82BA0429-3688-4464-ABBD-DB9B4585D50F}" type="sibTrans">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Iteración</a:t>
          </a:r>
          <a:endParaRPr lang="zh-CN" altLang="en-US" dirty="0"/>
        </a:p>
      </dgm:t>
    </dgm:pt>
    <dgm:pt modelId="{1E934BFE-4D40-486C-8784-F698A10C4CF5}" cxnId="{A7FE7682-151E-423C-B43F-7491B6A5053B}" type="parTrans">
      <dgm:prSet/>
      <dgm:spPr/>
      <dgm:t>
        <a:bodyPr/>
        <a:lstStyle/>
        <a:p>
          <a:endParaRPr lang="es-CO"/>
        </a:p>
      </dgm:t>
    </dgm:pt>
    <dgm:pt modelId="{EC1AFF77-9232-4EEB-95CB-85CEAB3B1FC0}" cxnId="{A7FE7682-151E-423C-B43F-7491B6A5053B}" type="sibTrans">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Cumplir con lo definido en cada HU</a:t>
          </a:r>
          <a:endParaRPr lang="zh-CN" altLang="en-US" dirty="0"/>
        </a:p>
        <a:p>
          <a:pPr>
            <a:lnSpc>
              <a:spcPct val="100000"/>
            </a:lnSpc>
            <a:spcBef>
              <a:spcPct val="0"/>
            </a:spcBef>
            <a:spcAft>
              <a:spcPct val="35000"/>
            </a:spcAft>
          </a:pPr>
          <a:r>
            <a:rPr lang="es-ES" altLang="zh-CN" dirty="0"/>
            <a:t>Incremento del producto.</a:t>
          </a:r>
        </a:p>
        <a:p>
          <a:pPr>
            <a:lnSpc>
              <a:spcPct val="100000"/>
            </a:lnSpc>
            <a:spcBef>
              <a:spcPct val="0"/>
            </a:spcBef>
            <a:spcAft>
              <a:spcPct val="35000"/>
            </a:spcAft>
          </a:pPr>
          <a:r>
            <a:rPr lang="es-ES" altLang="zh-CN" dirty="0"/>
            <a:t>Métricas de la iteración. </a:t>
          </a:r>
        </a:p>
        <a:p>
          <a:pPr>
            <a:lnSpc>
              <a:spcPct val="100000"/>
            </a:lnSpc>
            <a:spcBef>
              <a:spcPct val="0"/>
            </a:spcBef>
            <a:spcAft>
              <a:spcPct val="35000"/>
            </a:spcAft>
          </a:pPr>
          <a:r>
            <a:rPr lang="es-ES" altLang="zh-CN" dirty="0"/>
            <a:t>Planes para la mejora continua.</a:t>
          </a:r>
        </a:p>
      </dgm:t>
    </dgm:pt>
    <dgm:pt modelId="{9DABF4F3-A9E6-40B1-A863-AC9409CC14BB}" cxnId="{F79F3EB1-AF24-4BE9-ABCE-C1700849C882}" type="parTrans">
      <dgm:prSet/>
      <dgm:spPr/>
      <dgm:t>
        <a:bodyPr/>
        <a:lstStyle/>
        <a:p>
          <a:endParaRPr lang="es-CO"/>
        </a:p>
      </dgm:t>
    </dgm:pt>
    <dgm:pt modelId="{18EFF3C3-47F9-402B-A3F3-E9310EA281B4}" cxnId="{F79F3EB1-AF24-4BE9-ABCE-C1700849C882}" type="sibTrans">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Lbl="sibTrans2D1" presStyleIdx="0" presStyleCnt="2"/>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Lbl="sibTrans2D1" presStyleIdx="1" presStyleCnt="2"/>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82BA0429-3688-4464-ABBD-DB9B4585D50F}" srcId="{8EB1D179-D23D-41D4-AEEF-E4B9FEB06903}" destId="{3F25DA44-7F3E-4C17-A40B-7F663FDBEA65}" srcOrd="0" destOrd="0" parTransId="{EE9066D1-3403-4469-8E8C-0D40A82430F2}" sibTransId="{8EC5AF5E-9C9F-410A-A755-A3EA5186F948}"/>
    <dgm:cxn modelId="{7E55FA35-1825-4338-BBCA-E82796238B50}" type="presOf" srcId="{3F25DA44-7F3E-4C17-A40B-7F663FDBEA65}" destId="{111DEAC9-5D4C-4A6A-A44E-082A26F60596}" srcOrd="0" destOrd="0" presId="urn:microsoft.com/office/officeart/2005/8/layout/process1"/>
    <dgm:cxn modelId="{5993E53C-156F-4663-91FB-E65DC809354A}" type="presOf" srcId="{EC1AFF77-9232-4EEB-95CB-85CEAB3B1FC0}" destId="{353C3794-50AA-4D44-83C9-CE28317C3317}" srcOrd="0" destOrd="0" presId="urn:microsoft.com/office/officeart/2005/8/layout/process1"/>
    <dgm:cxn modelId="{7BF12E45-7D77-4ECE-86CE-8A5B0614EE40}" type="presOf" srcId="{8EC5AF5E-9C9F-410A-A755-A3EA5186F948}" destId="{8A5CF0CE-3323-464D-9C63-05C1BDB053F5}" srcOrd="0" destOrd="0" presId="urn:microsoft.com/office/officeart/2005/8/layout/process1"/>
    <dgm:cxn modelId="{A7FE7682-151E-423C-B43F-7491B6A5053B}" srcId="{8EB1D179-D23D-41D4-AEEF-E4B9FEB06903}" destId="{2E2F4D3A-969C-4DB2-9FA9-5C4A40369351}" srcOrd="1" destOrd="0" parTransId="{1E934BFE-4D40-486C-8784-F698A10C4CF5}" sibTransId="{EC1AFF77-9232-4EEB-95CB-85CEAB3B1FC0}"/>
    <dgm:cxn modelId="{4D5003AE-D7AC-4736-89B9-AFCE4AA10E12}" type="presOf" srcId="{EC1AFF77-9232-4EEB-95CB-85CEAB3B1FC0}" destId="{5AFF040D-0639-4120-9E39-DA822CF9F321}" srcOrd="1" destOrd="0" presId="urn:microsoft.com/office/officeart/2005/8/layout/process1"/>
    <dgm:cxn modelId="{D2F89FAF-0782-4448-BED3-23E183E7E669}" type="presOf" srcId="{8EC5AF5E-9C9F-410A-A755-A3EA5186F948}" destId="{5FA465F6-7607-499F-BFB2-52F4E071FB67}" srcOrd="1" destOrd="0" presId="urn:microsoft.com/office/officeart/2005/8/layout/process1"/>
    <dgm:cxn modelId="{F79F3EB1-AF24-4BE9-ABCE-C1700849C882}" srcId="{8EB1D179-D23D-41D4-AEEF-E4B9FEB06903}" destId="{37B86CFA-59B5-46FA-8A6B-9FB187CE14DF}" srcOrd="2" destOrd="0" parTransId="{9DABF4F3-A9E6-40B1-A863-AC9409CC14BB}" sibTransId="{18EFF3C3-47F9-402B-A3F3-E9310EA281B4}"/>
    <dgm:cxn modelId="{3935D3D4-1283-4C5E-AEEE-C886F89BA2AF}" type="presOf" srcId="{8EB1D179-D23D-41D4-AEEF-E4B9FEB06903}" destId="{BF708676-7EFC-4C81-9D3A-3E677EAC1C7B}" srcOrd="0" destOrd="0" presId="urn:microsoft.com/office/officeart/2005/8/layout/process1"/>
    <dgm:cxn modelId="{B40A4AD5-81B3-4661-A2F3-64B7637BDC0A}" type="presOf" srcId="{2E2F4D3A-969C-4DB2-9FA9-5C4A40369351}" destId="{552FB8E7-A5FB-4CC3-94C3-CE0BDF19F9F1}" srcOrd="0" destOrd="0" presId="urn:microsoft.com/office/officeart/2005/8/layout/process1"/>
    <dgm:cxn modelId="{05AD4EEB-6558-47DF-81F7-8D369FFA95E2}" type="presOf" srcId="{37B86CFA-59B5-46FA-8A6B-9FB187CE14DF}" destId="{A1E15D63-E1FF-4A28-A04F-A2B65927BC31}" srcOrd="0" destOrd="0" presId="urn:microsoft.com/office/officeart/2005/8/layout/process1"/>
    <dgm:cxn modelId="{3AB1E9C9-62A7-47D8-83C2-3D50F36E5E9B}" type="presParOf" srcId="{BF708676-7EFC-4C81-9D3A-3E677EAC1C7B}" destId="{111DEAC9-5D4C-4A6A-A44E-082A26F60596}" srcOrd="0" destOrd="0" presId="urn:microsoft.com/office/officeart/2005/8/layout/process1"/>
    <dgm:cxn modelId="{67F3CA28-39EC-4713-AC7E-4583FF1ABF69}" type="presParOf" srcId="{BF708676-7EFC-4C81-9D3A-3E677EAC1C7B}" destId="{8A5CF0CE-3323-464D-9C63-05C1BDB053F5}" srcOrd="1" destOrd="0" presId="urn:microsoft.com/office/officeart/2005/8/layout/process1"/>
    <dgm:cxn modelId="{E8556EA1-5ADC-4344-901D-1BF95E2CC5B5}" type="presParOf" srcId="{8A5CF0CE-3323-464D-9C63-05C1BDB053F5}" destId="{5FA465F6-7607-499F-BFB2-52F4E071FB67}" srcOrd="0" destOrd="0" presId="urn:microsoft.com/office/officeart/2005/8/layout/process1"/>
    <dgm:cxn modelId="{E584588D-3D0E-44DC-81E7-25E8092C44A7}" type="presParOf" srcId="{BF708676-7EFC-4C81-9D3A-3E677EAC1C7B}" destId="{552FB8E7-A5FB-4CC3-94C3-CE0BDF19F9F1}" srcOrd="2" destOrd="0" presId="urn:microsoft.com/office/officeart/2005/8/layout/process1"/>
    <dgm:cxn modelId="{24BA24F2-FA34-437C-94D0-41A0A8E481AB}" type="presParOf" srcId="{BF708676-7EFC-4C81-9D3A-3E677EAC1C7B}" destId="{353C3794-50AA-4D44-83C9-CE28317C3317}" srcOrd="3" destOrd="0" presId="urn:microsoft.com/office/officeart/2005/8/layout/process1"/>
    <dgm:cxn modelId="{D7B7D22B-D843-434A-A061-1009EEF0FAD3}" type="presParOf" srcId="{353C3794-50AA-4D44-83C9-CE28317C3317}" destId="{5AFF040D-0639-4120-9E39-DA822CF9F321}" srcOrd="0" destOrd="0" presId="urn:microsoft.com/office/officeart/2005/8/layout/process1"/>
    <dgm:cxn modelId="{E267418D-EDFB-460C-9E43-C16CFE39B665}"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3" qsCatId="simple" csTypeId="urn:microsoft.com/office/officeart/2005/8/colors/accent1_2#1" csCatId="accent1" phldr="1"/>
      <dgm:spPr/>
      <dgm:t>
        <a:bodyPr/>
        <a:lstStyle/>
        <a:p>
          <a:endParaRPr lang="zh-CN" altLang="en-US"/>
        </a:p>
      </dgm:t>
    </dgm:pt>
    <dgm:pt modelId="{90DDC401-903F-495B-A387-FFA8A45891F6}">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Qué es?</a:t>
          </a:r>
          <a:endParaRPr lang="zh-CN" altLang="en-US" dirty="0"/>
        </a:p>
      </dgm:t>
    </dgm:pt>
    <dgm:pt modelId="{C8BB0B8A-C63A-4F83-B8DD-3A7CE259E4EE}" cxnId="{5AB6C122-B2F8-4782-8115-46FD0693D0D3}" type="parTrans">
      <dgm:prSet/>
      <dgm:spPr/>
      <dgm:t>
        <a:bodyPr/>
        <a:lstStyle/>
        <a:p>
          <a:endParaRPr lang="zh-CN" altLang="en-US"/>
        </a:p>
      </dgm:t>
    </dgm:pt>
    <dgm:pt modelId="{35E5E878-0907-4014-9CFA-56AEFE6C22E5}" cxnId="{5AB6C122-B2F8-4782-8115-46FD0693D0D3}" type="sibTrans">
      <dgm:prSet/>
      <dgm:spPr/>
      <dgm:t>
        <a:bodyPr/>
        <a:lstStyle/>
        <a:p>
          <a:endParaRPr lang="zh-CN" altLang="en-US"/>
        </a:p>
      </dgm:t>
    </dgm:pt>
    <dgm:pt modelId="{E08CEB0C-E37F-4DCA-A8EA-4B2CD3AD7754}">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endParaRPr lang="es-ES" altLang="zh-CN"/>
        </a:p>
      </dgm:t>
    </dgm:pt>
    <dgm:pt modelId="{FB4BCC77-44E9-4065-8A2F-90CD32DE34E3}" cxnId="{495C1567-06A0-4C45-8E42-D7F992E2545B}" type="parTrans">
      <dgm:prSet/>
      <dgm:spPr/>
      <dgm:t>
        <a:bodyPr/>
        <a:lstStyle/>
        <a:p>
          <a:endParaRPr lang="zh-CN" altLang="en-US"/>
        </a:p>
      </dgm:t>
    </dgm:pt>
    <dgm:pt modelId="{41FED480-3E2E-47A2-B997-02D527BC8082}" cxnId="{495C1567-06A0-4C45-8E42-D7F992E2545B}" type="sibTrans">
      <dgm:prSet/>
      <dgm:spPr/>
      <dgm:t>
        <a:bodyPr/>
        <a:lstStyle/>
        <a:p>
          <a:endParaRPr lang="zh-CN" altLang="en-US"/>
        </a:p>
      </dgm:t>
    </dgm:pt>
    <dgm:pt modelId="{750D5BDF-0485-4FC7-B79F-155F1EE3CDC9}">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dirty="0"/>
            <a:t>Evento en el cual se realiza la revisión del incremento del producto y se obtiene el </a:t>
          </a:r>
          <a:r>
            <a:rPr lang="es-ES" altLang="zh-CN" dirty="0" err="1"/>
            <a:t>feedback</a:t>
          </a:r>
          <a:r>
            <a:rPr lang="es-ES" altLang="zh-CN" dirty="0"/>
            <a:t> del resultado de la iteración a nivel de producto.</a:t>
          </a:r>
        </a:p>
      </dgm:t>
    </dgm:pt>
    <dgm:pt modelId="{FC822E35-C5F2-46DC-A498-F8384A6AF8E4}" cxnId="{E46B1203-FAE3-48A0-93B9-6DF1D02A662F}" type="parTrans">
      <dgm:prSet/>
      <dgm:spPr/>
      <dgm:t>
        <a:bodyPr/>
        <a:lstStyle/>
        <a:p>
          <a:endParaRPr lang="es-CO"/>
        </a:p>
      </dgm:t>
    </dgm:pt>
    <dgm:pt modelId="{EC0AFB50-D37B-4DA8-980B-359F980EF010}" cxnId="{E46B1203-FAE3-48A0-93B9-6DF1D02A662F}" type="sibTrans">
      <dgm:prSet/>
      <dgm:spPr/>
      <dgm:t>
        <a:bodyPr/>
        <a:lstStyle/>
        <a:p>
          <a:endParaRPr lang="es-CO"/>
        </a:p>
      </dgm:t>
    </dgm:pt>
    <dgm:pt modelId="{A6685E83-BEEC-49B3-B40A-539E2C0D7A1A}">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a:t>Objetivo</a:t>
          </a:r>
        </a:p>
      </dgm:t>
    </dgm:pt>
    <dgm:pt modelId="{FECC43A3-D59E-4EE1-9557-8FBB90D5B362}" cxnId="{A73EDF35-9614-4C88-B44E-B03D1AF7D41E}" type="parTrans">
      <dgm:prSet/>
      <dgm:spPr/>
      <dgm:t>
        <a:bodyPr/>
        <a:lstStyle/>
        <a:p>
          <a:endParaRPr lang="zh-CN" altLang="en-US"/>
        </a:p>
      </dgm:t>
    </dgm:pt>
    <dgm:pt modelId="{68BB6C9A-B7F0-43A0-955B-FC8C4D4009BF}" cxnId="{A73EDF35-9614-4C88-B44E-B03D1AF7D41E}" type="sibTrans">
      <dgm:prSet/>
      <dgm:spPr/>
      <dgm:t>
        <a:bodyPr/>
        <a:lstStyle/>
        <a:p>
          <a:endParaRPr lang="zh-CN" altLang="en-US"/>
        </a:p>
      </dgm:t>
    </dgm:pt>
    <dgm:pt modelId="{CBA50553-63FA-4B5A-9888-EDDBA06CA593}">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Validar lo implementado durante el sprint,  asegurando que se cumplan los criterios de aceptación y expectativas del PO.</a:t>
          </a:r>
        </a:p>
      </dgm:t>
    </dgm:pt>
    <dgm:pt modelId="{73E2772F-165D-4B56-ACC2-969CBF53B0A8}" cxnId="{4EE631D5-3F94-438B-887F-57CAFABCA238}" type="parTrans">
      <dgm:prSet/>
      <dgm:spPr/>
      <dgm:t>
        <a:bodyPr/>
        <a:lstStyle/>
        <a:p>
          <a:endParaRPr lang="zh-CN" altLang="en-US"/>
        </a:p>
      </dgm:t>
    </dgm:pt>
    <dgm:pt modelId="{7BFD1607-7356-4D3D-A829-75D002A3A4B0}" cxnId="{4EE631D5-3F94-438B-887F-57CAFABCA238}" type="sibTrans">
      <dgm:prSet/>
      <dgm:spPr/>
      <dgm:t>
        <a:bodyPr/>
        <a:lstStyle/>
        <a:p>
          <a:endParaRPr lang="zh-CN" altLang="en-US"/>
        </a:p>
      </dgm:t>
    </dgm:pt>
    <dgm:pt modelId="{C8DDDFA1-AF37-4444-AAEB-D51CEE212719}">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Quién participa?</a:t>
          </a:r>
          <a:endParaRPr lang="zh-CN" altLang="en-US" dirty="0"/>
        </a:p>
      </dgm:t>
    </dgm:pt>
    <dgm:pt modelId="{26EA520A-5891-4EBA-B2AD-1840663D8C07}" cxnId="{7A091435-1156-43D9-B6C6-46D6DE560D67}" type="parTrans">
      <dgm:prSet/>
      <dgm:spPr/>
      <dgm:t>
        <a:bodyPr/>
        <a:lstStyle/>
        <a:p>
          <a:endParaRPr lang="zh-CN" altLang="en-US"/>
        </a:p>
      </dgm:t>
    </dgm:pt>
    <dgm:pt modelId="{CE2287C8-6424-4771-88FD-4DADE15C5A04}" cxnId="{7A091435-1156-43D9-B6C6-46D6DE560D67}" type="sibTrans">
      <dgm:prSet/>
      <dgm:spPr/>
      <dgm:t>
        <a:bodyPr/>
        <a:lstStyle/>
        <a:p>
          <a:endParaRPr lang="zh-CN" altLang="en-US"/>
        </a:p>
      </dgm:t>
    </dgm:pt>
    <dgm:pt modelId="{5AA02751-379E-46DB-884A-F23ACBC498EE}">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Todo el equipo ágil, y quien sea necesario involucrar para la validación del incremento del producto.</a:t>
          </a:r>
        </a:p>
      </dgm:t>
    </dgm:pt>
    <dgm:pt modelId="{D0D77647-95BE-4607-B2F0-006D9CAB8F0E}" cxnId="{0786092D-D327-4420-ABF3-541B64C6FABA}" type="parTrans">
      <dgm:prSet/>
      <dgm:spPr/>
      <dgm:t>
        <a:bodyPr/>
        <a:lstStyle/>
        <a:p>
          <a:endParaRPr lang="zh-CN" altLang="en-US"/>
        </a:p>
      </dgm:t>
    </dgm:pt>
    <dgm:pt modelId="{3DBF6B9F-A188-4D67-ABE8-0633561FA9E5}" cxnId="{0786092D-D327-4420-ABF3-541B64C6FABA}" type="sibTrans">
      <dgm:prSet/>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3">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3">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3">
        <dgm:presLayoutVars>
          <dgm:bulletEnabled val="1"/>
        </dgm:presLayoutVars>
      </dgm:prSet>
      <dgm:spPr/>
    </dgm:pt>
  </dgm:ptLst>
  <dgm:cxnLst>
    <dgm:cxn modelId="{E46B1203-FAE3-48A0-93B9-6DF1D02A662F}" srcId="{90DDC401-903F-495B-A387-FFA8A45891F6}" destId="{750D5BDF-0485-4FC7-B79F-155F1EE3CDC9}" srcOrd="1" destOrd="0" parTransId="{FC822E35-C5F2-46DC-A498-F8384A6AF8E4}" sibTransId="{EC0AFB50-D37B-4DA8-980B-359F980EF010}"/>
    <dgm:cxn modelId="{5AB6C122-B2F8-4782-8115-46FD0693D0D3}" srcId="{2E15931E-1654-4B73-89B2-8E333D9C42E0}" destId="{90DDC401-903F-495B-A387-FFA8A45891F6}" srcOrd="0" destOrd="0" parTransId="{C8BB0B8A-C63A-4F83-B8DD-3A7CE259E4EE}" sibTransId="{35E5E878-0907-4014-9CFA-56AEFE6C22E5}"/>
    <dgm:cxn modelId="{0786092D-D327-4420-ABF3-541B64C6FABA}" srcId="{C8DDDFA1-AF37-4444-AAEB-D51CEE212719}" destId="{5AA02751-379E-46DB-884A-F23ACBC498EE}" srcOrd="0" destOrd="0" parTransId="{D0D77647-95BE-4607-B2F0-006D9CAB8F0E}" sibTransId="{3DBF6B9F-A188-4D67-ABE8-0633561FA9E5}"/>
    <dgm:cxn modelId="{7A091435-1156-43D9-B6C6-46D6DE560D67}" srcId="{2E15931E-1654-4B73-89B2-8E333D9C42E0}" destId="{C8DDDFA1-AF37-4444-AAEB-D51CEE212719}" srcOrd="2" destOrd="0" parTransId="{26EA520A-5891-4EBA-B2AD-1840663D8C07}" sibTransId="{CE2287C8-6424-4771-88FD-4DADE15C5A04}"/>
    <dgm:cxn modelId="{A73EDF35-9614-4C88-B44E-B03D1AF7D41E}" srcId="{2E15931E-1654-4B73-89B2-8E333D9C42E0}" destId="{A6685E83-BEEC-49B3-B40A-539E2C0D7A1A}" srcOrd="1" destOrd="0" parTransId="{FECC43A3-D59E-4EE1-9557-8FBB90D5B362}" sibTransId="{68BB6C9A-B7F0-43A0-955B-FC8C4D4009BF}"/>
    <dgm:cxn modelId="{495C1567-06A0-4C45-8E42-D7F992E2545B}" srcId="{90DDC401-903F-495B-A387-FFA8A45891F6}" destId="{E08CEB0C-E37F-4DCA-A8EA-4B2CD3AD7754}" srcOrd="0" destOrd="0" parTransId="{FB4BCC77-44E9-4065-8A2F-90CD32DE34E3}" sibTransId="{41FED480-3E2E-47A2-B997-02D527BC8082}"/>
    <dgm:cxn modelId="{BFEC4E49-4999-4BC3-99BB-96B955C4461F}" type="presOf" srcId="{750D5BDF-0485-4FC7-B79F-155F1EE3CDC9}" destId="{DD9406C3-FC80-4468-A55B-122D744D43F0}" srcOrd="0" destOrd="1" presId="urn:microsoft.com/office/officeart/2005/8/layout/vList5"/>
    <dgm:cxn modelId="{00A6F07E-5B00-40FF-A4FE-A790D3BED14B}" type="presOf" srcId="{90DDC401-903F-495B-A387-FFA8A45891F6}" destId="{96BE2B31-D87C-43E1-BE64-4C27B13F4AA4}" srcOrd="0" destOrd="0" presId="urn:microsoft.com/office/officeart/2005/8/layout/vList5"/>
    <dgm:cxn modelId="{5A61D09C-BFDB-45D5-ABEF-CBA68C97D9A7}" type="presOf" srcId="{E08CEB0C-E37F-4DCA-A8EA-4B2CD3AD7754}" destId="{DD9406C3-FC80-4468-A55B-122D744D43F0}" srcOrd="0" destOrd="0" presId="urn:microsoft.com/office/officeart/2005/8/layout/vList5"/>
    <dgm:cxn modelId="{2A6BD3A2-213B-4DD9-A66D-379E64770BB4}" type="presOf" srcId="{A6685E83-BEEC-49B3-B40A-539E2C0D7A1A}" destId="{EBD335B5-8308-49CB-9630-99D852747B1F}" srcOrd="0" destOrd="0" presId="urn:microsoft.com/office/officeart/2005/8/layout/vList5"/>
    <dgm:cxn modelId="{60EAC2BC-26B2-4900-AB52-AD67F954B9FC}" type="presOf" srcId="{2E15931E-1654-4B73-89B2-8E333D9C42E0}" destId="{D5935282-3C7C-4F88-A1AE-C27DB8591514}" srcOrd="0" destOrd="0" presId="urn:microsoft.com/office/officeart/2005/8/layout/vList5"/>
    <dgm:cxn modelId="{DB59EEC3-6BB6-4359-B608-4218483D26B1}" type="presOf" srcId="{5AA02751-379E-46DB-884A-F23ACBC498EE}" destId="{64028F0D-BE57-4642-92F7-303D4E45C524}" srcOrd="0" destOrd="0" presId="urn:microsoft.com/office/officeart/2005/8/layout/vList5"/>
    <dgm:cxn modelId="{4EE631D5-3F94-438B-887F-57CAFABCA238}" srcId="{A6685E83-BEEC-49B3-B40A-539E2C0D7A1A}" destId="{CBA50553-63FA-4B5A-9888-EDDBA06CA593}" srcOrd="0" destOrd="0" parTransId="{73E2772F-165D-4B56-ACC2-969CBF53B0A8}" sibTransId="{7BFD1607-7356-4D3D-A829-75D002A3A4B0}"/>
    <dgm:cxn modelId="{F8C635DA-03B3-4ABE-8031-A6C6F5D1D28C}" type="presOf" srcId="{CBA50553-63FA-4B5A-9888-EDDBA06CA593}" destId="{6EB2A58E-CA03-4F76-94B6-D8FE50231963}" srcOrd="0" destOrd="0" presId="urn:microsoft.com/office/officeart/2005/8/layout/vList5"/>
    <dgm:cxn modelId="{85E8DAE7-39D0-4B09-831A-17B1DCCD0F64}" type="presOf" srcId="{C8DDDFA1-AF37-4444-AAEB-D51CEE212719}" destId="{B093CE78-670B-40EB-95CF-315E334D550F}" srcOrd="0" destOrd="0" presId="urn:microsoft.com/office/officeart/2005/8/layout/vList5"/>
    <dgm:cxn modelId="{8A943F32-C698-4505-950D-F0B7C5B6C7B5}" type="presParOf" srcId="{D5935282-3C7C-4F88-A1AE-C27DB8591514}" destId="{E61486FD-113E-4C87-8ADF-B1A8E2A84801}" srcOrd="0" destOrd="0" presId="urn:microsoft.com/office/officeart/2005/8/layout/vList5"/>
    <dgm:cxn modelId="{C38DF0BC-2AF5-478B-A325-540F0AA585A9}" type="presParOf" srcId="{E61486FD-113E-4C87-8ADF-B1A8E2A84801}" destId="{96BE2B31-D87C-43E1-BE64-4C27B13F4AA4}" srcOrd="0" destOrd="0" presId="urn:microsoft.com/office/officeart/2005/8/layout/vList5"/>
    <dgm:cxn modelId="{6485AB13-18A9-4A63-B0E7-68D6AC851374}" type="presParOf" srcId="{E61486FD-113E-4C87-8ADF-B1A8E2A84801}" destId="{DD9406C3-FC80-4468-A55B-122D744D43F0}" srcOrd="1" destOrd="0" presId="urn:microsoft.com/office/officeart/2005/8/layout/vList5"/>
    <dgm:cxn modelId="{BD0FBAF4-F67A-4FCA-AF11-7DF49D5A74C0}" type="presParOf" srcId="{D5935282-3C7C-4F88-A1AE-C27DB8591514}" destId="{F1941F29-E51C-4282-956D-50CFAFAEB9B8}" srcOrd="1" destOrd="0" presId="urn:microsoft.com/office/officeart/2005/8/layout/vList5"/>
    <dgm:cxn modelId="{02CBA124-283D-45A9-BEB9-5069593FDE00}" type="presParOf" srcId="{D5935282-3C7C-4F88-A1AE-C27DB8591514}" destId="{B589D1EC-5156-4FB2-BB1C-8E1290A868B9}" srcOrd="2" destOrd="0" presId="urn:microsoft.com/office/officeart/2005/8/layout/vList5"/>
    <dgm:cxn modelId="{902A65F0-336F-4130-9027-D24609979BCD}" type="presParOf" srcId="{B589D1EC-5156-4FB2-BB1C-8E1290A868B9}" destId="{EBD335B5-8308-49CB-9630-99D852747B1F}" srcOrd="0" destOrd="0" presId="urn:microsoft.com/office/officeart/2005/8/layout/vList5"/>
    <dgm:cxn modelId="{E4D8F829-69DE-4AF5-B782-897A3CF069D9}" type="presParOf" srcId="{B589D1EC-5156-4FB2-BB1C-8E1290A868B9}" destId="{6EB2A58E-CA03-4F76-94B6-D8FE50231963}" srcOrd="1" destOrd="0" presId="urn:microsoft.com/office/officeart/2005/8/layout/vList5"/>
    <dgm:cxn modelId="{10FD3CD1-A26A-495A-A166-4E5B68638623}" type="presParOf" srcId="{D5935282-3C7C-4F88-A1AE-C27DB8591514}" destId="{A76EE5BB-CBA4-4DD9-BFB7-3F3F246C9BF0}" srcOrd="3" destOrd="0" presId="urn:microsoft.com/office/officeart/2005/8/layout/vList5"/>
    <dgm:cxn modelId="{978054CA-3A50-4918-9FE6-5F0A67AD61FD}" type="presParOf" srcId="{D5935282-3C7C-4F88-A1AE-C27DB8591514}" destId="{2BB2A428-FB05-47E5-AC5F-C6A7936A9AC0}" srcOrd="4" destOrd="0" presId="urn:microsoft.com/office/officeart/2005/8/layout/vList5"/>
    <dgm:cxn modelId="{6D60D72A-EDE5-4070-8A50-B5F9AC15585C}" type="presParOf" srcId="{2BB2A428-FB05-47E5-AC5F-C6A7936A9AC0}" destId="{B093CE78-670B-40EB-95CF-315E334D550F}" srcOrd="0" destOrd="0" presId="urn:microsoft.com/office/officeart/2005/8/layout/vList5"/>
    <dgm:cxn modelId="{E5484A09-D250-411E-8179-64BE6786429D}" type="presParOf" srcId="{2BB2A428-FB05-47E5-AC5F-C6A7936A9AC0}" destId="{64028F0D-BE57-4642-92F7-303D4E45C524}"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C320EB-5352-40AA-A0A9-C13066E1373C}" type="doc">
      <dgm:prSet loTypeId="urn:microsoft.com/office/officeart/2005/8/layout/list1#1" loCatId="list" qsTypeId="urn:microsoft.com/office/officeart/2005/8/quickstyle/simple1#4" qsCatId="simple" csTypeId="urn:microsoft.com/office/officeart/2005/8/colors/accent1_1#1" csCatId="accent1" phldr="1"/>
      <dgm:spPr/>
      <dgm:t>
        <a:bodyPr/>
        <a:lstStyle/>
        <a:p>
          <a:endParaRPr lang="zh-CN" altLang="en-US"/>
        </a:p>
      </dgm:t>
    </dgm:pt>
    <dgm:pt modelId="{773C5012-55F9-436E-B78B-2A38D8AAA0C0}">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Qué es?</a:t>
          </a:r>
          <a:endParaRPr lang="zh-CN" altLang="en-US" dirty="0"/>
        </a:p>
      </dgm:t>
    </dgm:pt>
    <dgm:pt modelId="{E1399106-9BE2-43F4-9430-F473CB36780F}" cxnId="{52ADC6C1-1E83-44C4-8C45-533B6EAC0C46}" type="parTrans">
      <dgm:prSet/>
      <dgm:spPr/>
      <dgm:t>
        <a:bodyPr/>
        <a:lstStyle/>
        <a:p>
          <a:endParaRPr lang="zh-CN" altLang="en-US"/>
        </a:p>
      </dgm:t>
    </dgm:pt>
    <dgm:pt modelId="{507A6FE3-4D55-4ED6-A973-429D64C5DF28}" cxnId="{52ADC6C1-1E83-44C4-8C45-533B6EAC0C46}" type="sibTrans">
      <dgm:prSet/>
      <dgm:spPr/>
      <dgm:t>
        <a:bodyPr/>
        <a:lstStyle/>
        <a:p>
          <a:endParaRPr lang="zh-CN" altLang="en-US"/>
        </a:p>
      </dgm:t>
    </dgm:pt>
    <dgm:pt modelId="{10A7DADB-F03E-49B9-BA2B-9786F6B3C7B3}">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Reunión donde el equipo ágil, revisa los resultados y prácticas de trabajo usadas durante la iteración, e identifican oportunidades de mejora de los cuales se generan planes de acción.</a:t>
          </a:r>
        </a:p>
      </dgm:t>
    </dgm:pt>
    <dgm:pt modelId="{AE1BB160-06F6-43E8-9B85-8292EFB19265}" cxnId="{92C397D9-9457-4CE7-B125-5884ADC7F37B}" type="parTrans">
      <dgm:prSet/>
      <dgm:spPr/>
      <dgm:t>
        <a:bodyPr/>
        <a:lstStyle/>
        <a:p>
          <a:endParaRPr lang="es-CO"/>
        </a:p>
      </dgm:t>
    </dgm:pt>
    <dgm:pt modelId="{D7E1A423-EDA5-42CC-A994-979174041A26}" cxnId="{92C397D9-9457-4CE7-B125-5884ADC7F37B}" type="sibTrans">
      <dgm:prSet/>
      <dgm:spPr/>
      <dgm:t>
        <a:bodyPr/>
        <a:lstStyle/>
        <a:p>
          <a:endParaRPr lang="es-CO"/>
        </a:p>
      </dgm:t>
    </dgm:pt>
    <dgm:pt modelId="{CA58FE74-4619-4E47-BA6C-E0CD35AF5AC2}">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a:t>Objetivo</a:t>
          </a:r>
          <a:endParaRPr lang="zh-CN" altLang="en-US"/>
        </a:p>
      </dgm:t>
    </dgm:pt>
    <dgm:pt modelId="{EBAD4DA7-135F-4F4E-9475-804E7DC205D2}" cxnId="{523F2309-D9D9-4F8E-91C5-BAA5C732F7D5}" type="parTrans">
      <dgm:prSet/>
      <dgm:spPr/>
      <dgm:t>
        <a:bodyPr/>
        <a:lstStyle/>
        <a:p>
          <a:endParaRPr lang="zh-CN" altLang="en-US"/>
        </a:p>
      </dgm:t>
    </dgm:pt>
    <dgm:pt modelId="{5723A07A-E737-45B0-B84E-97FB4DE86580}" cxnId="{523F2309-D9D9-4F8E-91C5-BAA5C732F7D5}" type="sibTrans">
      <dgm:prSet/>
      <dgm:spPr/>
      <dgm:t>
        <a:bodyPr/>
        <a:lstStyle/>
        <a:p>
          <a:endParaRPr lang="zh-CN" altLang="en-US"/>
        </a:p>
      </dgm:t>
    </dgm:pt>
    <dgm:pt modelId="{65B1F592-F228-4A91-A2C4-BC946F0E65D2}">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Evaluar el resultado del trabajo realizado como equipo.</a:t>
          </a:r>
        </a:p>
      </dgm:t>
    </dgm:pt>
    <dgm:pt modelId="{1A7D7BF6-F0D0-4EF1-BF1F-A9C52844F18F}" cxnId="{EACA1FC9-B4D4-4895-BB04-95F4C150C607}" type="parTrans">
      <dgm:prSet/>
      <dgm:spPr/>
      <dgm:t>
        <a:bodyPr/>
        <a:lstStyle/>
        <a:p>
          <a:endParaRPr lang="es-CO"/>
        </a:p>
      </dgm:t>
    </dgm:pt>
    <dgm:pt modelId="{860CE74F-28E9-4CCD-B9D0-CDFB84B4E3BD}" cxnId="{EACA1FC9-B4D4-4895-BB04-95F4C150C607}" type="sibTrans">
      <dgm:prSet/>
      <dgm:spPr/>
      <dgm:t>
        <a:bodyPr/>
        <a:lstStyle/>
        <a:p>
          <a:endParaRPr lang="es-CO"/>
        </a:p>
      </dgm:t>
    </dgm:pt>
    <dgm:pt modelId="{2E3B12AF-9290-4CF4-9B88-CE9A48544361}">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Aportar a la mejora continua.</a:t>
          </a:r>
        </a:p>
      </dgm:t>
    </dgm:pt>
    <dgm:pt modelId="{9D4C150D-1569-4A4E-ABD7-34A1FE991028}" cxnId="{97FEB2F7-7A7B-466B-86D1-4663CD743AB3}" type="parTrans">
      <dgm:prSet/>
      <dgm:spPr/>
      <dgm:t>
        <a:bodyPr/>
        <a:lstStyle/>
        <a:p>
          <a:endParaRPr lang="es-CO"/>
        </a:p>
      </dgm:t>
    </dgm:pt>
    <dgm:pt modelId="{8BD8BEFD-56F0-44E1-AEFC-3BA4349161C4}" cxnId="{97FEB2F7-7A7B-466B-86D1-4663CD743AB3}" type="sibTrans">
      <dgm:prSet/>
      <dgm:spPr/>
      <dgm:t>
        <a:bodyPr/>
        <a:lstStyle/>
        <a:p>
          <a:endParaRPr lang="es-CO"/>
        </a:p>
      </dgm:t>
    </dgm:pt>
    <dgm:pt modelId="{D3284563-CEAB-43B3-81C4-5F6C081CBB78}">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Quién Participa?</a:t>
          </a:r>
          <a:endParaRPr lang="zh-CN" altLang="en-US" dirty="0"/>
        </a:p>
      </dgm:t>
    </dgm:pt>
    <dgm:pt modelId="{A2E240DA-ABFA-4A24-BE34-ABE926603D67}" cxnId="{3AB23166-50ED-4E72-A1A7-DA4F399976CA}" type="parTrans">
      <dgm:prSet/>
      <dgm:spPr/>
      <dgm:t>
        <a:bodyPr/>
        <a:lstStyle/>
        <a:p>
          <a:endParaRPr lang="zh-CN" altLang="en-US"/>
        </a:p>
      </dgm:t>
    </dgm:pt>
    <dgm:pt modelId="{2E43EE94-FE21-4F90-81B3-CED5B1ECC8C9}" cxnId="{3AB23166-50ED-4E72-A1A7-DA4F399976CA}" type="sibTrans">
      <dgm:prSet/>
      <dgm:spPr/>
      <dgm:t>
        <a:bodyPr/>
        <a:lstStyle/>
        <a:p>
          <a:endParaRPr lang="zh-CN" altLang="en-US"/>
        </a:p>
      </dgm:t>
    </dgm:pt>
    <dgm:pt modelId="{0F7E43F1-ABFC-4B07-889A-CD6EFF0866FB}">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Todo el equipo ágil.</a:t>
          </a:r>
        </a:p>
      </dgm:t>
    </dgm:pt>
    <dgm:pt modelId="{314BD7EB-581D-48CD-A382-DB4B3BB63711}" cxnId="{0781C7E8-7768-4BCF-A5AD-DCD1AADEDF27}" type="parTrans">
      <dgm:prSet/>
      <dgm:spPr/>
      <dgm:t>
        <a:bodyPr/>
        <a:lstStyle/>
        <a:p>
          <a:endParaRPr lang="es-CO"/>
        </a:p>
      </dgm:t>
    </dgm:pt>
    <dgm:pt modelId="{AE6B9CC2-DB95-4D23-83BD-29171528134B}" cxnId="{0781C7E8-7768-4BCF-A5AD-DCD1AADEDF27}" type="sibTrans">
      <dgm:prSet/>
      <dgm:spPr/>
      <dgm:t>
        <a:bodyPr/>
        <a:lstStyle/>
        <a:p>
          <a:endParaRPr lang="es-CO"/>
        </a:p>
      </dgm:t>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Lbl="node1" presStyleIdx="0" presStyleCnt="3"/>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Lbl="node1" presStyleIdx="0" presStyleCnt="3"/>
      <dgm:spPr/>
    </dgm:pt>
    <dgm:pt modelId="{DD07B078-3354-4F1B-9438-E4F95C4B43A6}" type="pres">
      <dgm:prSet presAssocID="{CA58FE74-4619-4E47-BA6C-E0CD35AF5AC2}" presName="parentText" presStyleLbl="node1" presStyleIdx="1"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Lbl="node1" presStyleIdx="1" presStyleCnt="3"/>
      <dgm:spPr/>
    </dgm:pt>
    <dgm:pt modelId="{F8B30F84-9FC1-4455-B8FC-CA5DC2189586}" type="pres">
      <dgm:prSet presAssocID="{D3284563-CEAB-43B3-81C4-5F6C081CBB78}" presName="parentText" presStyleLbl="node1" presStyleIdx="2"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pt>
  </dgm:ptLst>
  <dgm:cxnLst>
    <dgm:cxn modelId="{C8CDCA03-62E9-42D3-B528-548F779D5329}" type="presOf" srcId="{773C5012-55F9-436E-B78B-2A38D8AAA0C0}" destId="{D0971512-D8E1-4E4B-89F4-FF2EB164C196}" srcOrd="1" destOrd="0" presId="urn:microsoft.com/office/officeart/2005/8/layout/list1#1"/>
    <dgm:cxn modelId="{523F2309-D9D9-4F8E-91C5-BAA5C732F7D5}" srcId="{26C320EB-5352-40AA-A0A9-C13066E1373C}" destId="{CA58FE74-4619-4E47-BA6C-E0CD35AF5AC2}" srcOrd="1" destOrd="0" parTransId="{EBAD4DA7-135F-4F4E-9475-804E7DC205D2}" sibTransId="{5723A07A-E737-45B0-B84E-97FB4DE86580}"/>
    <dgm:cxn modelId="{0CC15413-E034-40DD-84BC-BB7F7BE50ECD}" type="presOf" srcId="{D3284563-CEAB-43B3-81C4-5F6C081CBB78}" destId="{F8B30F84-9FC1-4455-B8FC-CA5DC2189586}" srcOrd="1" destOrd="0" presId="urn:microsoft.com/office/officeart/2005/8/layout/list1#1"/>
    <dgm:cxn modelId="{2D469B27-83AE-4B52-9AA3-B93AA5C49977}" type="presOf" srcId="{D3284563-CEAB-43B3-81C4-5F6C081CBB78}" destId="{09CBCBA7-E2EE-4654-BCFB-AB2C2D77E66B}" srcOrd="0" destOrd="0" presId="urn:microsoft.com/office/officeart/2005/8/layout/list1#1"/>
    <dgm:cxn modelId="{F484D463-17B3-4A35-ACDF-F484D6A8BB74}" type="presOf" srcId="{65B1F592-F228-4A91-A2C4-BC946F0E65D2}" destId="{FB20FF5F-D131-4A8A-AEBC-01A2B84D6655}" srcOrd="0" destOrd="0" presId="urn:microsoft.com/office/officeart/2005/8/layout/list1#1"/>
    <dgm:cxn modelId="{3AB23166-50ED-4E72-A1A7-DA4F399976CA}" srcId="{26C320EB-5352-40AA-A0A9-C13066E1373C}" destId="{D3284563-CEAB-43B3-81C4-5F6C081CBB78}" srcOrd="2" destOrd="0" parTransId="{A2E240DA-ABFA-4A24-BE34-ABE926603D67}" sibTransId="{2E43EE94-FE21-4F90-81B3-CED5B1ECC8C9}"/>
    <dgm:cxn modelId="{88074572-1EEE-41A1-B49A-A6D403051604}" type="presOf" srcId="{26C320EB-5352-40AA-A0A9-C13066E1373C}" destId="{E5EECCA3-F875-4B71-92CC-9CCDFB7DBFEF}" srcOrd="0" destOrd="0" presId="urn:microsoft.com/office/officeart/2005/8/layout/list1#1"/>
    <dgm:cxn modelId="{8BA64B93-4922-46E2-9698-D1146DD8D739}" type="presOf" srcId="{10A7DADB-F03E-49B9-BA2B-9786F6B3C7B3}" destId="{1F055725-8984-42CB-98CB-8E7728DD5EAB}" srcOrd="0" destOrd="0" presId="urn:microsoft.com/office/officeart/2005/8/layout/list1#1"/>
    <dgm:cxn modelId="{F62145A7-3816-472C-9AD0-307B5C0FC126}" type="presOf" srcId="{CA58FE74-4619-4E47-BA6C-E0CD35AF5AC2}" destId="{DD07B078-3354-4F1B-9438-E4F95C4B43A6}" srcOrd="1" destOrd="0" presId="urn:microsoft.com/office/officeart/2005/8/layout/list1#1"/>
    <dgm:cxn modelId="{FD3332AC-AC89-40FC-BB41-428EF9B2F9D5}" type="presOf" srcId="{CA58FE74-4619-4E47-BA6C-E0CD35AF5AC2}" destId="{AEA4B341-6C57-43B8-BC42-9813D43D1335}" srcOrd="0" destOrd="0" presId="urn:microsoft.com/office/officeart/2005/8/layout/list1#1"/>
    <dgm:cxn modelId="{52ADC6C1-1E83-44C4-8C45-533B6EAC0C46}" srcId="{26C320EB-5352-40AA-A0A9-C13066E1373C}" destId="{773C5012-55F9-436E-B78B-2A38D8AAA0C0}" srcOrd="0" destOrd="0" parTransId="{E1399106-9BE2-43F4-9430-F473CB36780F}" sibTransId="{507A6FE3-4D55-4ED6-A973-429D64C5DF28}"/>
    <dgm:cxn modelId="{EACA1FC9-B4D4-4895-BB04-95F4C150C607}" srcId="{CA58FE74-4619-4E47-BA6C-E0CD35AF5AC2}" destId="{65B1F592-F228-4A91-A2C4-BC946F0E65D2}" srcOrd="0" destOrd="0" parTransId="{1A7D7BF6-F0D0-4EF1-BF1F-A9C52844F18F}" sibTransId="{860CE74F-28E9-4CCD-B9D0-CDFB84B4E3BD}"/>
    <dgm:cxn modelId="{D04671CD-48B2-4C90-AA2D-8DA681B9EBD0}" type="presOf" srcId="{0F7E43F1-ABFC-4B07-889A-CD6EFF0866FB}" destId="{F855875C-E8B4-4273-8C6C-6A8EC3091B3C}" srcOrd="0" destOrd="0" presId="urn:microsoft.com/office/officeart/2005/8/layout/list1#1"/>
    <dgm:cxn modelId="{CFB51AD3-F9C2-4522-9AF5-30987F66CE89}" type="presOf" srcId="{773C5012-55F9-436E-B78B-2A38D8AAA0C0}" destId="{58B158CB-C1D2-4676-88E6-6B3937A00A96}" srcOrd="0" destOrd="0" presId="urn:microsoft.com/office/officeart/2005/8/layout/list1#1"/>
    <dgm:cxn modelId="{92C397D9-9457-4CE7-B125-5884ADC7F37B}" srcId="{773C5012-55F9-436E-B78B-2A38D8AAA0C0}" destId="{10A7DADB-F03E-49B9-BA2B-9786F6B3C7B3}" srcOrd="0" destOrd="0" parTransId="{AE1BB160-06F6-43E8-9B85-8292EFB19265}" sibTransId="{D7E1A423-EDA5-42CC-A994-979174041A26}"/>
    <dgm:cxn modelId="{0781C7E8-7768-4BCF-A5AD-DCD1AADEDF27}" srcId="{D3284563-CEAB-43B3-81C4-5F6C081CBB78}" destId="{0F7E43F1-ABFC-4B07-889A-CD6EFF0866FB}" srcOrd="0" destOrd="0" parTransId="{314BD7EB-581D-48CD-A382-DB4B3BB63711}" sibTransId="{AE6B9CC2-DB95-4D23-83BD-29171528134B}"/>
    <dgm:cxn modelId="{BC4C1CEE-69A2-48DB-8CD1-3575F4A31351}" type="presOf" srcId="{2E3B12AF-9290-4CF4-9B88-CE9A48544361}" destId="{FB20FF5F-D131-4A8A-AEBC-01A2B84D6655}" srcOrd="0" destOrd="1" presId="urn:microsoft.com/office/officeart/2005/8/layout/list1#1"/>
    <dgm:cxn modelId="{97FEB2F7-7A7B-466B-86D1-4663CD743AB3}" srcId="{CA58FE74-4619-4E47-BA6C-E0CD35AF5AC2}" destId="{2E3B12AF-9290-4CF4-9B88-CE9A48544361}" srcOrd="1" destOrd="0" parTransId="{9D4C150D-1569-4A4E-ABD7-34A1FE991028}" sibTransId="{8BD8BEFD-56F0-44E1-AEFC-3BA4349161C4}"/>
    <dgm:cxn modelId="{C59E10E5-B081-4EB1-817C-E59AAD1A2CE7}" type="presParOf" srcId="{E5EECCA3-F875-4B71-92CC-9CCDFB7DBFEF}" destId="{667CAF5C-37C0-43B7-8B7E-02CCA3754DB9}" srcOrd="0" destOrd="0" presId="urn:microsoft.com/office/officeart/2005/8/layout/list1#1"/>
    <dgm:cxn modelId="{9DB2A3E5-1E05-4CCD-A795-B6BF5AC4ACE8}" type="presParOf" srcId="{667CAF5C-37C0-43B7-8B7E-02CCA3754DB9}" destId="{58B158CB-C1D2-4676-88E6-6B3937A00A96}" srcOrd="0" destOrd="0" presId="urn:microsoft.com/office/officeart/2005/8/layout/list1#1"/>
    <dgm:cxn modelId="{6D255D42-483B-46C3-8B49-627E40873899}" type="presParOf" srcId="{667CAF5C-37C0-43B7-8B7E-02CCA3754DB9}" destId="{D0971512-D8E1-4E4B-89F4-FF2EB164C196}" srcOrd="1" destOrd="0" presId="urn:microsoft.com/office/officeart/2005/8/layout/list1#1"/>
    <dgm:cxn modelId="{C49E937A-396F-4D14-BB09-F0393139BD8C}" type="presParOf" srcId="{E5EECCA3-F875-4B71-92CC-9CCDFB7DBFEF}" destId="{05E10EBB-C85A-471E-9935-B48B9C39A12E}" srcOrd="1" destOrd="0" presId="urn:microsoft.com/office/officeart/2005/8/layout/list1#1"/>
    <dgm:cxn modelId="{FE2EBC21-41E0-4FF2-9CB6-1A482E1ECF71}" type="presParOf" srcId="{E5EECCA3-F875-4B71-92CC-9CCDFB7DBFEF}" destId="{1F055725-8984-42CB-98CB-8E7728DD5EAB}" srcOrd="2" destOrd="0" presId="urn:microsoft.com/office/officeart/2005/8/layout/list1#1"/>
    <dgm:cxn modelId="{AE8404F9-60DC-407A-92F6-DE6030C94B50}" type="presParOf" srcId="{E5EECCA3-F875-4B71-92CC-9CCDFB7DBFEF}" destId="{5785404B-F53E-4CF2-A702-90A46E89CED8}" srcOrd="3" destOrd="0" presId="urn:microsoft.com/office/officeart/2005/8/layout/list1#1"/>
    <dgm:cxn modelId="{FF7BE76D-F1C7-4B03-83EA-9153F74FB036}" type="presParOf" srcId="{E5EECCA3-F875-4B71-92CC-9CCDFB7DBFEF}" destId="{EF963990-07B7-4DBC-8CFE-C86D15B61BB6}" srcOrd="4" destOrd="0" presId="urn:microsoft.com/office/officeart/2005/8/layout/list1#1"/>
    <dgm:cxn modelId="{9C3F6AFE-A905-49F6-872C-1BC325081C10}" type="presParOf" srcId="{EF963990-07B7-4DBC-8CFE-C86D15B61BB6}" destId="{AEA4B341-6C57-43B8-BC42-9813D43D1335}" srcOrd="0" destOrd="0" presId="urn:microsoft.com/office/officeart/2005/8/layout/list1#1"/>
    <dgm:cxn modelId="{3D50B01C-E340-41CC-8FD5-96624B168946}" type="presParOf" srcId="{EF963990-07B7-4DBC-8CFE-C86D15B61BB6}" destId="{DD07B078-3354-4F1B-9438-E4F95C4B43A6}" srcOrd="1" destOrd="0" presId="urn:microsoft.com/office/officeart/2005/8/layout/list1#1"/>
    <dgm:cxn modelId="{B1EA6866-9B86-475C-94F5-09711FEB408E}" type="presParOf" srcId="{E5EECCA3-F875-4B71-92CC-9CCDFB7DBFEF}" destId="{98F9047E-C8BE-4990-B6F7-84F4581E1FEA}" srcOrd="5" destOrd="0" presId="urn:microsoft.com/office/officeart/2005/8/layout/list1#1"/>
    <dgm:cxn modelId="{4222575F-F2A1-47B2-97A7-1E07527B5FB5}" type="presParOf" srcId="{E5EECCA3-F875-4B71-92CC-9CCDFB7DBFEF}" destId="{FB20FF5F-D131-4A8A-AEBC-01A2B84D6655}" srcOrd="6" destOrd="0" presId="urn:microsoft.com/office/officeart/2005/8/layout/list1#1"/>
    <dgm:cxn modelId="{A5B368A7-3BF0-4EC6-A0ED-78438BE74007}" type="presParOf" srcId="{E5EECCA3-F875-4B71-92CC-9CCDFB7DBFEF}" destId="{AC1FEB9E-7ED9-4E44-9D47-B63AE5862158}" srcOrd="7" destOrd="0" presId="urn:microsoft.com/office/officeart/2005/8/layout/list1#1"/>
    <dgm:cxn modelId="{EECF0339-15A6-4897-B9B8-8AA529DFAD72}" type="presParOf" srcId="{E5EECCA3-F875-4B71-92CC-9CCDFB7DBFEF}" destId="{04A221FB-3A34-4804-9E1E-FAA254BEF819}" srcOrd="8" destOrd="0" presId="urn:microsoft.com/office/officeart/2005/8/layout/list1#1"/>
    <dgm:cxn modelId="{D36ABABD-9854-4E81-83A2-EBE1B2CCBBB0}" type="presParOf" srcId="{04A221FB-3A34-4804-9E1E-FAA254BEF819}" destId="{09CBCBA7-E2EE-4654-BCFB-AB2C2D77E66B}" srcOrd="0" destOrd="0" presId="urn:microsoft.com/office/officeart/2005/8/layout/list1#1"/>
    <dgm:cxn modelId="{FA6832A0-41F2-438C-87BF-FEA505184B2D}" type="presParOf" srcId="{04A221FB-3A34-4804-9E1E-FAA254BEF819}" destId="{F8B30F84-9FC1-4455-B8FC-CA5DC2189586}" srcOrd="1" destOrd="0" presId="urn:microsoft.com/office/officeart/2005/8/layout/list1#1"/>
    <dgm:cxn modelId="{BF82C758-C365-4B14-884D-DC3D18C643FC}" type="presParOf" srcId="{E5EECCA3-F875-4B71-92CC-9CCDFB7DBFEF}" destId="{75AF99AA-34AA-4169-A0AA-91E0CC0C2D15}" srcOrd="9" destOrd="0" presId="urn:microsoft.com/office/officeart/2005/8/layout/list1#1"/>
    <dgm:cxn modelId="{5A558046-3BF8-4011-8642-D98942D6F9E7}" type="presParOf" srcId="{E5EECCA3-F875-4B71-92CC-9CCDFB7DBFEF}" destId="{F855875C-E8B4-4273-8C6C-6A8EC3091B3C}" srcOrd="10"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B2E4C7-2DBC-45BC-B933-FAAF417E8C6B}" type="doc">
      <dgm:prSet loTypeId="urn:microsoft.com/office/officeart/2005/8/layout/hList6" loCatId="list" qsTypeId="urn:microsoft.com/office/officeart/2005/8/quickstyle/simple1#5" qsCatId="simple" csTypeId="urn:microsoft.com/office/officeart/2005/8/colors/colorful1#1" csCatId="accent1" phldr="1"/>
      <dgm:spPr/>
      <dgm:t>
        <a:bodyPr/>
        <a:lstStyle/>
        <a:p>
          <a:endParaRPr lang="zh-CN" altLang="en-US"/>
        </a:p>
      </dgm:t>
    </dgm:pt>
    <dgm:pt modelId="{DA8A2D07-F387-4404-9FCB-397A6A028210}">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en-US" dirty="0">
              <a:sym typeface="+mn-ea"/>
            </a:rPr>
            <a:t>Qué es?</a:t>
          </a:r>
          <a:endParaRPr lang="es-ES" altLang="en-US" dirty="0"/>
        </a:p>
        <a:p>
          <a:pPr>
            <a:lnSpc>
              <a:spcPct val="100000"/>
            </a:lnSpc>
            <a:spcBef>
              <a:spcPct val="0"/>
            </a:spcBef>
            <a:spcAft>
              <a:spcPct val="35000"/>
            </a:spcAft>
          </a:pPr>
          <a:r>
            <a:rPr lang="es-ES" altLang="en-US" dirty="0">
              <a:sym typeface="+mn-ea"/>
            </a:rPr>
            <a:t>Es una </a:t>
          </a:r>
          <a:r>
            <a:rPr lang="es-ES" altLang="zh-CN" dirty="0">
              <a:sym typeface="+mn-ea"/>
            </a:rPr>
            <a:t>reunión d</a:t>
          </a:r>
          <a:r>
            <a:rPr lang="es-ES" altLang="en-US" dirty="0">
              <a:sym typeface="+mn-ea"/>
            </a:rPr>
            <a:t>e sincronización, que se realiza todos los días para que el equipo de una manera rápida comente sus avances diarios  en lo comprometido durante la iteración.</a:t>
          </a:r>
          <a:endParaRPr lang="zh-CN" altLang="en-US" dirty="0"/>
        </a:p>
      </dgm:t>
    </dgm:pt>
    <dgm:pt modelId="{6834AA20-CCB2-4B69-B573-CB4D31C014E6}" cxnId="{6621BC28-FE14-438B-85CB-522C392783CF}" type="parTrans">
      <dgm:prSet/>
      <dgm:spPr/>
      <dgm:t>
        <a:bodyPr/>
        <a:lstStyle/>
        <a:p>
          <a:endParaRPr lang="zh-CN" altLang="en-US"/>
        </a:p>
      </dgm:t>
    </dgm:pt>
    <dgm:pt modelId="{8755279E-20A5-4AEE-BDD2-C54EFA6328A6}" cxnId="{6621BC28-FE14-438B-85CB-522C392783CF}" type="sibTrans">
      <dgm:prSet/>
      <dgm:spPr/>
      <dgm:t>
        <a:bodyPr/>
        <a:lstStyle/>
        <a:p>
          <a:endParaRPr lang="zh-CN" altLang="en-US"/>
        </a:p>
      </dgm:t>
    </dgm:pt>
    <dgm:pt modelId="{D7AF1C1D-144B-4B25-A777-792381B7ED5B}">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endParaRPr lang="es-ES" altLang="zh-CN"/>
        </a:p>
        <a:p>
          <a:pPr>
            <a:lnSpc>
              <a:spcPct val="100000"/>
            </a:lnSpc>
            <a:spcBef>
              <a:spcPct val="0"/>
            </a:spcBef>
            <a:spcAft>
              <a:spcPct val="35000"/>
            </a:spcAft>
          </a:pPr>
          <a:r>
            <a:rPr lang="es-ES" altLang="zh-CN"/>
            <a:t>Sincronizar al equipo en las tareas ejecutadas en un día de trabajo.</a:t>
          </a:r>
        </a:p>
      </dgm:t>
    </dgm:pt>
    <dgm:pt modelId="{24B9E243-8415-4A77-8486-6B84ADEA7DB0}" cxnId="{F3E7F3A0-33E5-40D3-B72E-44CCE5236229}" type="parTrans">
      <dgm:prSet/>
      <dgm:spPr/>
      <dgm:t>
        <a:bodyPr/>
        <a:lstStyle/>
        <a:p>
          <a:endParaRPr lang="zh-CN" altLang="en-US"/>
        </a:p>
      </dgm:t>
    </dgm:pt>
    <dgm:pt modelId="{B5AE4F68-C44C-4384-AF42-66197C13C64E}" cxnId="{F3E7F3A0-33E5-40D3-B72E-44CCE5236229}" type="sibTrans">
      <dgm:prSet/>
      <dgm:spPr/>
      <dgm:t>
        <a:bodyPr/>
        <a:lstStyle/>
        <a:p>
          <a:endParaRPr lang="zh-CN" altLang="en-US"/>
        </a:p>
      </dgm:t>
    </dgm:pt>
    <dgm:pt modelId="{07FA4ADD-8D96-4B06-AE7F-902B878DD8B1}">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t>Quién Participa?</a:t>
          </a:r>
        </a:p>
        <a:p>
          <a:pPr>
            <a:lnSpc>
              <a:spcPct val="100000"/>
            </a:lnSpc>
            <a:spcBef>
              <a:spcPct val="0"/>
            </a:spcBef>
            <a:spcAft>
              <a:spcPct val="35000"/>
            </a:spcAft>
          </a:pPr>
          <a:r>
            <a:rPr lang="es-ES" altLang="zh-CN"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a:p>
      </dgm:t>
    </dgm:pt>
    <dgm:pt modelId="{A8B4A2D4-51F6-4657-92F3-DB580AE5F569}" cxnId="{499439CB-18E0-46DE-AFC5-EDEBF8CC9EFD}" type="parTrans">
      <dgm:prSet/>
      <dgm:spPr/>
      <dgm:t>
        <a:bodyPr/>
        <a:lstStyle/>
        <a:p>
          <a:endParaRPr lang="zh-CN" altLang="en-US"/>
        </a:p>
      </dgm:t>
    </dgm:pt>
    <dgm:pt modelId="{33BF6C47-5256-4D8E-874B-728742A8CEC4}" cxnId="{499439CB-18E0-46DE-AFC5-EDEBF8CC9EFD}" type="sibTrans">
      <dgm:prSet/>
      <dgm:spPr/>
      <dgm:t>
        <a:bodyPr/>
        <a:lstStyle/>
        <a:p>
          <a:endParaRPr lang="zh-CN" altLang="en-US"/>
        </a:p>
      </dgm:t>
    </dgm:pt>
    <dgm:pt modelId="{DE36D10E-86CD-4C6D-B150-31E525EF527D}" type="pres">
      <dgm:prSet presAssocID="{ACB2E4C7-2DBC-45BC-B933-FAAF417E8C6B}" presName="Name0" presStyleCnt="0">
        <dgm:presLayoutVars>
          <dgm:dir/>
          <dgm:resizeHandles val="exact"/>
        </dgm:presLayoutVars>
      </dgm:prSet>
      <dgm:spPr/>
    </dgm:pt>
    <dgm:pt modelId="{E561ED5B-86C5-4F33-9AFB-CF29287F5ADA}" type="pres">
      <dgm:prSet presAssocID="{DA8A2D07-F387-4404-9FCB-397A6A028210}" presName="node" presStyleLbl="node1" presStyleIdx="0" presStyleCnt="3">
        <dgm:presLayoutVars>
          <dgm:bulletEnabled val="1"/>
        </dgm:presLayoutVars>
      </dgm:prSet>
      <dgm:spPr/>
    </dgm:pt>
    <dgm:pt modelId="{2AE1D4D4-A63C-4622-84B0-74ED38324CB1}" type="pres">
      <dgm:prSet presAssocID="{8755279E-20A5-4AEE-BDD2-C54EFA6328A6}" presName="sibTrans" presStyleCnt="0"/>
      <dgm:spPr/>
    </dgm:pt>
    <dgm:pt modelId="{CB90536C-45AA-4FBE-BCAF-99890DDD97C8}" type="pres">
      <dgm:prSet presAssocID="{D7AF1C1D-144B-4B25-A777-792381B7ED5B}" presName="node" presStyleLbl="node1" presStyleIdx="1" presStyleCnt="3">
        <dgm:presLayoutVars>
          <dgm:bulletEnabled val="1"/>
        </dgm:presLayoutVars>
      </dgm:prSet>
      <dgm:spPr/>
    </dgm:pt>
    <dgm:pt modelId="{155DCBB0-73F9-4F8F-A361-B90F0294764B}" type="pres">
      <dgm:prSet presAssocID="{B5AE4F68-C44C-4384-AF42-66197C13C64E}" presName="sibTrans" presStyleCnt="0"/>
      <dgm:spPr/>
    </dgm:pt>
    <dgm:pt modelId="{35A89FA7-451D-44F0-A02E-1277ECD1BBE6}" type="pres">
      <dgm:prSet presAssocID="{07FA4ADD-8D96-4B06-AE7F-902B878DD8B1}" presName="node" presStyleLbl="node1" presStyleIdx="2" presStyleCnt="3">
        <dgm:presLayoutVars>
          <dgm:bulletEnabled val="1"/>
        </dgm:presLayoutVars>
      </dgm:prSet>
      <dgm:spPr/>
    </dgm:pt>
  </dgm:ptLst>
  <dgm:cxnLst>
    <dgm:cxn modelId="{6621BC28-FE14-438B-85CB-522C392783CF}" srcId="{ACB2E4C7-2DBC-45BC-B933-FAAF417E8C6B}" destId="{DA8A2D07-F387-4404-9FCB-397A6A028210}" srcOrd="0" destOrd="0" parTransId="{6834AA20-CCB2-4B69-B573-CB4D31C014E6}" sibTransId="{8755279E-20A5-4AEE-BDD2-C54EFA6328A6}"/>
    <dgm:cxn modelId="{A6FBF253-2A12-478D-9D30-804B753348F7}" type="presOf" srcId="{07FA4ADD-8D96-4B06-AE7F-902B878DD8B1}" destId="{35A89FA7-451D-44F0-A02E-1277ECD1BBE6}" srcOrd="0" destOrd="0" presId="urn:microsoft.com/office/officeart/2005/8/layout/hList6"/>
    <dgm:cxn modelId="{EB55F47A-A887-44E7-8414-F6C5364FF810}" type="presOf" srcId="{DA8A2D07-F387-4404-9FCB-397A6A028210}" destId="{E561ED5B-86C5-4F33-9AFB-CF29287F5ADA}" srcOrd="0" destOrd="0" presId="urn:microsoft.com/office/officeart/2005/8/layout/hList6"/>
    <dgm:cxn modelId="{2531128B-6629-4206-A588-5156C0A080EE}" type="presOf" srcId="{ACB2E4C7-2DBC-45BC-B933-FAAF417E8C6B}" destId="{DE36D10E-86CD-4C6D-B150-31E525EF527D}" srcOrd="0" destOrd="0" presId="urn:microsoft.com/office/officeart/2005/8/layout/hList6"/>
    <dgm:cxn modelId="{FA56868C-3667-4E2B-95FA-760E7D1642B9}" type="presOf" srcId="{D7AF1C1D-144B-4B25-A777-792381B7ED5B}" destId="{CB90536C-45AA-4FBE-BCAF-99890DDD97C8}" srcOrd="0" destOrd="0" presId="urn:microsoft.com/office/officeart/2005/8/layout/hList6"/>
    <dgm:cxn modelId="{F3E7F3A0-33E5-40D3-B72E-44CCE5236229}" srcId="{ACB2E4C7-2DBC-45BC-B933-FAAF417E8C6B}" destId="{D7AF1C1D-144B-4B25-A777-792381B7ED5B}" srcOrd="1" destOrd="0" parTransId="{24B9E243-8415-4A77-8486-6B84ADEA7DB0}" sibTransId="{B5AE4F68-C44C-4384-AF42-66197C13C64E}"/>
    <dgm:cxn modelId="{499439CB-18E0-46DE-AFC5-EDEBF8CC9EFD}" srcId="{ACB2E4C7-2DBC-45BC-B933-FAAF417E8C6B}" destId="{07FA4ADD-8D96-4B06-AE7F-902B878DD8B1}" srcOrd="2" destOrd="0" parTransId="{A8B4A2D4-51F6-4657-92F3-DB580AE5F569}" sibTransId="{33BF6C47-5256-4D8E-874B-728742A8CEC4}"/>
    <dgm:cxn modelId="{2F1513E6-7487-4683-AEB0-995DC6992774}" type="presParOf" srcId="{DE36D10E-86CD-4C6D-B150-31E525EF527D}" destId="{E561ED5B-86C5-4F33-9AFB-CF29287F5ADA}" srcOrd="0" destOrd="0" presId="urn:microsoft.com/office/officeart/2005/8/layout/hList6"/>
    <dgm:cxn modelId="{15B7C176-811C-465D-9724-6CD1BD87AF21}" type="presParOf" srcId="{DE36D10E-86CD-4C6D-B150-31E525EF527D}" destId="{2AE1D4D4-A63C-4622-84B0-74ED38324CB1}" srcOrd="1" destOrd="0" presId="urn:microsoft.com/office/officeart/2005/8/layout/hList6"/>
    <dgm:cxn modelId="{EE67DB83-96FE-4B22-86C6-F96B5F56DBAE}" type="presParOf" srcId="{DE36D10E-86CD-4C6D-B150-31E525EF527D}" destId="{CB90536C-45AA-4FBE-BCAF-99890DDD97C8}" srcOrd="2" destOrd="0" presId="urn:microsoft.com/office/officeart/2005/8/layout/hList6"/>
    <dgm:cxn modelId="{8AC66106-8DE0-441D-95A1-FB4C458C05EA}" type="presParOf" srcId="{DE36D10E-86CD-4C6D-B150-31E525EF527D}" destId="{155DCBB0-73F9-4F8F-A361-B90F0294764B}" srcOrd="3" destOrd="0" presId="urn:microsoft.com/office/officeart/2005/8/layout/hList6"/>
    <dgm:cxn modelId="{8E0807D1-5E4E-40D2-9272-57D23A4C5F8A}" type="presParOf" srcId="{DE36D10E-86CD-4C6D-B150-31E525EF527D}" destId="{35A89FA7-451D-44F0-A02E-1277ECD1BBE6}"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6" qsCatId="simple" csTypeId="urn:microsoft.com/office/officeart/2005/8/colors/colorful2#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Es el evento en el cual se realiza demostración del incremento del producto construido por los equipos ágiles y/o tren ágil, al final de cada iteración.</a:t>
          </a:r>
        </a:p>
        <a:p>
          <a:pPr>
            <a:lnSpc>
              <a:spcPct val="100000"/>
            </a:lnSpc>
            <a:spcBef>
              <a:spcPct val="0"/>
            </a:spcBef>
            <a:spcAft>
              <a:spcPct val="35000"/>
            </a:spcAft>
          </a:pPr>
          <a:endParaRPr lang="es-ES" altLang="zh-CN" dirty="0"/>
        </a:p>
      </dgm:t>
    </dgm:pt>
    <dgm:pt modelId="{EE9066D1-3403-4469-8E8C-0D40A82430F2}" cxnId="{4B9AF8F8-DB06-417A-9420-B0E0774BB35D}" type="parTrans">
      <dgm:prSet/>
      <dgm:spPr/>
      <dgm:t>
        <a:bodyPr/>
        <a:lstStyle/>
        <a:p>
          <a:endParaRPr lang="es-CO"/>
        </a:p>
      </dgm:t>
    </dgm:pt>
    <dgm:pt modelId="{8EC5AF5E-9C9F-410A-A755-A3EA5186F948}" cxnId="{4B9AF8F8-DB06-417A-9420-B0E0774BB35D}" type="sibTrans">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Medir el progreso durante un PI.</a:t>
          </a:r>
        </a:p>
        <a:p>
          <a:pPr>
            <a:lnSpc>
              <a:spcPct val="100000"/>
            </a:lnSpc>
            <a:spcBef>
              <a:spcPct val="0"/>
            </a:spcBef>
            <a:spcAft>
              <a:spcPct val="35000"/>
            </a:spcAft>
          </a:pPr>
          <a:r>
            <a:rPr lang="es-ES" altLang="zh-CN"/>
            <a:t>Recibir feedback para garantizar calidad y satisfacción del los Business owners.</a:t>
          </a:r>
        </a:p>
      </dgm:t>
    </dgm:pt>
    <dgm:pt modelId="{1E934BFE-4D40-486C-8784-F698A10C4CF5}" cxnId="{17ABB102-AC8A-477A-ABE0-CC0834A6A0E8}" type="parTrans">
      <dgm:prSet/>
      <dgm:spPr/>
      <dgm:t>
        <a:bodyPr/>
        <a:lstStyle/>
        <a:p>
          <a:endParaRPr lang="es-CO"/>
        </a:p>
      </dgm:t>
    </dgm:pt>
    <dgm:pt modelId="{EC1AFF77-9232-4EEB-95CB-85CEAB3B1FC0}" cxnId="{17ABB102-AC8A-477A-ABE0-CC0834A6A0E8}" type="sibTrans">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Quién Participa? </a:t>
          </a:r>
        </a:p>
        <a:p>
          <a:pPr>
            <a:lnSpc>
              <a:spcPct val="100000"/>
            </a:lnSpc>
            <a:spcBef>
              <a:spcPct val="0"/>
            </a:spcBef>
            <a:spcAft>
              <a:spcPct val="35000"/>
            </a:spcAft>
          </a:pPr>
          <a:r>
            <a:rPr lang="es-ES" altLang="zh-CN" dirty="0"/>
            <a:t>Equipos  y/o trenes ágiles, Business </a:t>
          </a:r>
          <a:r>
            <a:rPr lang="es-ES" altLang="zh-CN" dirty="0" err="1"/>
            <a:t>Owners</a:t>
          </a:r>
          <a:r>
            <a:rPr lang="es-ES" altLang="zh-CN" dirty="0"/>
            <a:t> y </a:t>
          </a:r>
          <a:r>
            <a:rPr lang="es-ES" altLang="zh-CN" dirty="0" err="1"/>
            <a:t>stakeholders</a:t>
          </a:r>
          <a:r>
            <a:rPr lang="es-ES" altLang="zh-CN" dirty="0"/>
            <a:t>.</a:t>
          </a:r>
        </a:p>
      </dgm:t>
    </dgm:pt>
    <dgm:pt modelId="{9DABF4F3-A9E6-40B1-A863-AC9409CC14BB}" cxnId="{AD22A453-232A-4573-8704-65DCFD8AEE06}" type="parTrans">
      <dgm:prSet/>
      <dgm:spPr/>
      <dgm:t>
        <a:bodyPr/>
        <a:lstStyle/>
        <a:p>
          <a:endParaRPr lang="es-CO"/>
        </a:p>
      </dgm:t>
    </dgm:pt>
    <dgm:pt modelId="{18EFF3C3-47F9-402B-A3F3-E9310EA281B4}" cxnId="{AD22A453-232A-4573-8704-65DCFD8AEE06}" type="sibTrans">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Lbl="sibTrans2D1" presStyleIdx="0" presStyleCnt="2"/>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Lbl="sibTrans2D1" presStyleIdx="1" presStyleCnt="2"/>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17ABB102-AC8A-477A-ABE0-CC0834A6A0E8}" srcId="{8EB1D179-D23D-41D4-AEEF-E4B9FEB06903}" destId="{2E2F4D3A-969C-4DB2-9FA9-5C4A40369351}" srcOrd="1" destOrd="0" parTransId="{1E934BFE-4D40-486C-8784-F698A10C4CF5}" sibTransId="{EC1AFF77-9232-4EEB-95CB-85CEAB3B1FC0}"/>
    <dgm:cxn modelId="{974AE202-7E4D-4211-9603-A963BDD3A2E6}" type="presOf" srcId="{8EB1D179-D23D-41D4-AEEF-E4B9FEB06903}" destId="{BF708676-7EFC-4C81-9D3A-3E677EAC1C7B}" srcOrd="0" destOrd="0" presId="urn:microsoft.com/office/officeart/2005/8/layout/process1"/>
    <dgm:cxn modelId="{ADDF7A5B-734A-475B-A6EC-F7D9D8493354}" type="presOf" srcId="{3F25DA44-7F3E-4C17-A40B-7F663FDBEA65}" destId="{111DEAC9-5D4C-4A6A-A44E-082A26F60596}" srcOrd="0" destOrd="0" presId="urn:microsoft.com/office/officeart/2005/8/layout/process1"/>
    <dgm:cxn modelId="{C0538B6D-3D04-49D4-A465-D5B5C6ACE09D}" type="presOf" srcId="{EC1AFF77-9232-4EEB-95CB-85CEAB3B1FC0}" destId="{353C3794-50AA-4D44-83C9-CE28317C3317}" srcOrd="0" destOrd="0" presId="urn:microsoft.com/office/officeart/2005/8/layout/process1"/>
    <dgm:cxn modelId="{AD22A453-232A-4573-8704-65DCFD8AEE06}" srcId="{8EB1D179-D23D-41D4-AEEF-E4B9FEB06903}" destId="{37B86CFA-59B5-46FA-8A6B-9FB187CE14DF}" srcOrd="2" destOrd="0" parTransId="{9DABF4F3-A9E6-40B1-A863-AC9409CC14BB}" sibTransId="{18EFF3C3-47F9-402B-A3F3-E9310EA281B4}"/>
    <dgm:cxn modelId="{04EF6C8A-A813-4D6C-AED4-F83D49BE71E1}" type="presOf" srcId="{8EC5AF5E-9C9F-410A-A755-A3EA5186F948}" destId="{8A5CF0CE-3323-464D-9C63-05C1BDB053F5}" srcOrd="0" destOrd="0" presId="urn:microsoft.com/office/officeart/2005/8/layout/process1"/>
    <dgm:cxn modelId="{49C8F1AD-C968-422E-AB9D-DFF730CE82CC}" type="presOf" srcId="{2E2F4D3A-969C-4DB2-9FA9-5C4A40369351}" destId="{552FB8E7-A5FB-4CC3-94C3-CE0BDF19F9F1}" srcOrd="0" destOrd="0" presId="urn:microsoft.com/office/officeart/2005/8/layout/process1"/>
    <dgm:cxn modelId="{EA3CE9C1-1CF9-4670-8CDA-4203FD46C2D2}" type="presOf" srcId="{EC1AFF77-9232-4EEB-95CB-85CEAB3B1FC0}" destId="{5AFF040D-0639-4120-9E39-DA822CF9F321}" srcOrd="1" destOrd="0" presId="urn:microsoft.com/office/officeart/2005/8/layout/process1"/>
    <dgm:cxn modelId="{09885DED-6105-4851-9E98-5294B6EAFC69}" type="presOf" srcId="{8EC5AF5E-9C9F-410A-A755-A3EA5186F948}" destId="{5FA465F6-7607-499F-BFB2-52F4E071FB67}" srcOrd="1" destOrd="0" presId="urn:microsoft.com/office/officeart/2005/8/layout/process1"/>
    <dgm:cxn modelId="{040BE1F1-DA6A-4D92-9517-0D8BFB69577D}" type="presOf" srcId="{37B86CFA-59B5-46FA-8A6B-9FB187CE14DF}" destId="{A1E15D63-E1FF-4A28-A04F-A2B65927BC31}" srcOrd="0" destOrd="0" presId="urn:microsoft.com/office/officeart/2005/8/layout/process1"/>
    <dgm:cxn modelId="{4B9AF8F8-DB06-417A-9420-B0E0774BB35D}" srcId="{8EB1D179-D23D-41D4-AEEF-E4B9FEB06903}" destId="{3F25DA44-7F3E-4C17-A40B-7F663FDBEA65}" srcOrd="0" destOrd="0" parTransId="{EE9066D1-3403-4469-8E8C-0D40A82430F2}" sibTransId="{8EC5AF5E-9C9F-410A-A755-A3EA5186F948}"/>
    <dgm:cxn modelId="{8C78AD05-0A4E-498F-B422-46FF95C9237D}" type="presParOf" srcId="{BF708676-7EFC-4C81-9D3A-3E677EAC1C7B}" destId="{111DEAC9-5D4C-4A6A-A44E-082A26F60596}" srcOrd="0" destOrd="0" presId="urn:microsoft.com/office/officeart/2005/8/layout/process1"/>
    <dgm:cxn modelId="{ACE9228F-423C-418A-BFCC-18D360F69EFD}" type="presParOf" srcId="{BF708676-7EFC-4C81-9D3A-3E677EAC1C7B}" destId="{8A5CF0CE-3323-464D-9C63-05C1BDB053F5}" srcOrd="1" destOrd="0" presId="urn:microsoft.com/office/officeart/2005/8/layout/process1"/>
    <dgm:cxn modelId="{8BA6884F-AF59-49D1-A1DC-1800BBAAEDCA}" type="presParOf" srcId="{8A5CF0CE-3323-464D-9C63-05C1BDB053F5}" destId="{5FA465F6-7607-499F-BFB2-52F4E071FB67}" srcOrd="0" destOrd="0" presId="urn:microsoft.com/office/officeart/2005/8/layout/process1"/>
    <dgm:cxn modelId="{2D0598C5-CAE2-427C-95EA-DDE55C0C9415}" type="presParOf" srcId="{BF708676-7EFC-4C81-9D3A-3E677EAC1C7B}" destId="{552FB8E7-A5FB-4CC3-94C3-CE0BDF19F9F1}" srcOrd="2" destOrd="0" presId="urn:microsoft.com/office/officeart/2005/8/layout/process1"/>
    <dgm:cxn modelId="{6F212FA9-F09F-47F4-8903-EC7D8E49D856}" type="presParOf" srcId="{BF708676-7EFC-4C81-9D3A-3E677EAC1C7B}" destId="{353C3794-50AA-4D44-83C9-CE28317C3317}" srcOrd="3" destOrd="0" presId="urn:microsoft.com/office/officeart/2005/8/layout/process1"/>
    <dgm:cxn modelId="{FA945F5C-73AA-45BF-8CC4-33A0D380C112}" type="presParOf" srcId="{353C3794-50AA-4D44-83C9-CE28317C3317}" destId="{5AFF040D-0639-4120-9E39-DA822CF9F321}" srcOrd="0" destOrd="0" presId="urn:microsoft.com/office/officeart/2005/8/layout/process1"/>
    <dgm:cxn modelId="{02FE8C9D-83AA-41DD-9B78-4F55003C238B}"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C510FB-46C1-4ED6-93D1-FDC9AF9AC3A4}" type="doc">
      <dgm:prSet loTypeId="urn:microsoft.com/office/officeart/2005/8/layout/hList3" loCatId="list" qsTypeId="urn:microsoft.com/office/officeart/2005/8/quickstyle/simple1#7" qsCatId="simple" csTypeId="urn:microsoft.com/office/officeart/2005/8/colors/accent3_5#1" csCatId="accent1" phldr="1"/>
      <dgm:spPr/>
      <dgm:t>
        <a:bodyPr/>
        <a:lstStyle/>
        <a:p>
          <a:endParaRPr lang="zh-CN" altLang="en-US"/>
        </a:p>
      </dgm:t>
    </dgm:pt>
    <dgm:pt modelId="{6F0E105B-CE30-410A-8AA0-538CA512E025}">
      <dgm:prSet phldrT="[Text]" phldr="0" custT="0"/>
      <dgm:spPr/>
      <dgm:t>
        <a:bodyPr vert="horz" wrap="square"/>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a:lnSpc>
              <a:spcPct val="100000"/>
            </a:lnSpc>
            <a:spcBef>
              <a:spcPct val="0"/>
            </a:spcBef>
            <a:spcAft>
              <a:spcPct val="35000"/>
            </a:spcAft>
          </a:pPr>
          <a:r>
            <a:rPr lang="es-ES" altLang="zh-CN"/>
            <a:t>Scrum Of Scrums</a:t>
          </a:r>
          <a:endParaRPr lang="zh-CN" altLang="en-US"/>
        </a:p>
      </dgm:t>
    </dgm:pt>
    <dgm:pt modelId="{B908471A-FA6D-4F57-8468-2C55EEE4C472}" cxnId="{D47A545F-8F5E-4E7A-A1C6-B5421CB11328}" type="parTrans">
      <dgm:prSet/>
      <dgm:spPr/>
      <dgm:t>
        <a:bodyPr/>
        <a:lstStyle/>
        <a:p>
          <a:endParaRPr lang="zh-CN" altLang="en-US"/>
        </a:p>
      </dgm:t>
    </dgm:pt>
    <dgm:pt modelId="{1450E001-3CC2-4D49-B31E-E056CF1949A3}" cxnId="{D47A545F-8F5E-4E7A-A1C6-B5421CB11328}" type="sibTrans">
      <dgm:prSet/>
      <dgm:spPr/>
      <dgm:t>
        <a:bodyPr/>
        <a:lstStyle/>
        <a:p>
          <a:endParaRPr lang="zh-CN" altLang="en-US"/>
        </a:p>
      </dgm:t>
    </dgm:pt>
    <dgm:pt modelId="{6184B367-45F7-42E7-A629-79F123ED7F40}">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Reunión de sincronización,  para validar dependencias, impedimentos y progreso de los equipos ágiles que pertenecen a un tren. </a:t>
          </a:r>
        </a:p>
      </dgm:t>
    </dgm:pt>
    <dgm:pt modelId="{C37A1030-2CC0-4009-B74F-69E9239C70E2}" cxnId="{365FF97F-A990-4496-B041-4DAE4D0DAB26}" type="parTrans">
      <dgm:prSet/>
      <dgm:spPr/>
      <dgm:t>
        <a:bodyPr/>
        <a:lstStyle/>
        <a:p>
          <a:endParaRPr lang="zh-CN" altLang="en-US"/>
        </a:p>
      </dgm:t>
    </dgm:pt>
    <dgm:pt modelId="{9B84F542-C722-4351-80E2-91C1A5F9AD44}" cxnId="{365FF97F-A990-4496-B041-4DAE4D0DAB26}" type="sibTrans">
      <dgm:prSet/>
      <dgm:spPr/>
      <dgm:t>
        <a:bodyPr/>
        <a:lstStyle/>
        <a:p>
          <a:endParaRPr lang="zh-CN" altLang="en-US"/>
        </a:p>
      </dgm:t>
    </dgm:pt>
    <dgm:pt modelId="{B82632FF-AD34-4B16-ABC8-47800F079C2C}">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Objetivo</a:t>
          </a:r>
        </a:p>
        <a:p>
          <a:pPr>
            <a:lnSpc>
              <a:spcPct val="100000"/>
            </a:lnSpc>
            <a:spcBef>
              <a:spcPct val="0"/>
            </a:spcBef>
            <a:spcAft>
              <a:spcPct val="35000"/>
            </a:spcAft>
          </a:pPr>
          <a:r>
            <a:rPr lang="es-ES" altLang="zh-CN" dirty="0"/>
            <a:t>Permitir al RTE y al grupo de Scrum Masters obtener una visión global del avance, progreso e impedimentos de lo equipos para generar acciones de apoyo o escalamiento que faciliten el flujo de trabajo de los mismos. </a:t>
          </a:r>
        </a:p>
      </dgm:t>
    </dgm:pt>
    <dgm:pt modelId="{B6ED550E-5A42-4620-BEE5-B9F2F3158FC4}" cxnId="{A9563BBF-42D1-4922-8ADA-5E7E0F4DA80E}" type="parTrans">
      <dgm:prSet/>
      <dgm:spPr/>
      <dgm:t>
        <a:bodyPr/>
        <a:lstStyle/>
        <a:p>
          <a:endParaRPr lang="zh-CN" altLang="en-US"/>
        </a:p>
      </dgm:t>
    </dgm:pt>
    <dgm:pt modelId="{8C8DE27D-0D40-47B0-B54C-5E500EF88FAA}" cxnId="{A9563BBF-42D1-4922-8ADA-5E7E0F4DA80E}" type="sibTrans">
      <dgm:prSet/>
      <dgm:spPr/>
      <dgm:t>
        <a:bodyPr/>
        <a:lstStyle/>
        <a:p>
          <a:endParaRPr lang="zh-CN" altLang="en-US"/>
        </a:p>
      </dgm:t>
    </dgm:pt>
    <dgm:pt modelId="{C9B79412-F93E-4607-B438-2065754CC30A}">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Quien Participa?</a:t>
          </a:r>
        </a:p>
        <a:p>
          <a:pPr>
            <a:lnSpc>
              <a:spcPct val="100000"/>
            </a:lnSpc>
            <a:spcBef>
              <a:spcPct val="0"/>
            </a:spcBef>
            <a:spcAft>
              <a:spcPct val="35000"/>
            </a:spcAft>
          </a:pPr>
          <a:r>
            <a:rPr lang="es-ES" altLang="zh-CN" dirty="0"/>
            <a:t>Los Scrum master y o lideres de equipos ágiles y el RTE.</a:t>
          </a:r>
        </a:p>
      </dgm:t>
    </dgm:pt>
    <dgm:pt modelId="{C911287E-447B-4B97-8504-F5E861C16DF4}" cxnId="{B362F8B3-40D6-4E88-BD65-EF25A1F02D94}" type="parTrans">
      <dgm:prSet/>
      <dgm:spPr/>
      <dgm:t>
        <a:bodyPr/>
        <a:lstStyle/>
        <a:p>
          <a:endParaRPr lang="zh-CN" altLang="en-US"/>
        </a:p>
      </dgm:t>
    </dgm:pt>
    <dgm:pt modelId="{A421EE76-6F4C-468E-89B2-B8E55B0CFA83}" cxnId="{B362F8B3-40D6-4E88-BD65-EF25A1F02D94}" type="sibTrans">
      <dgm:prSet/>
      <dgm:spPr/>
      <dgm:t>
        <a:bodyPr/>
        <a:lstStyle/>
        <a:p>
          <a:endParaRPr lang="zh-CN" altLang="en-US"/>
        </a:p>
      </dgm:t>
    </dgm:pt>
    <dgm:pt modelId="{4A52AC56-2B7F-4F04-922B-3EE66D371CDA}" type="pres">
      <dgm:prSet presAssocID="{45C510FB-46C1-4ED6-93D1-FDC9AF9AC3A4}" presName="composite" presStyleCnt="0">
        <dgm:presLayoutVars>
          <dgm:chMax val="1"/>
          <dgm:dir/>
          <dgm:resizeHandles val="exact"/>
        </dgm:presLayoutVars>
      </dgm:prSet>
      <dgm:spPr/>
    </dgm:pt>
    <dgm:pt modelId="{864A53AF-32DA-4A7C-9949-9AA1E1DFAF48}" type="pres">
      <dgm:prSet presAssocID="{6F0E105B-CE30-410A-8AA0-538CA512E025}" presName="roof" presStyleLbl="dkBgShp" presStyleIdx="0" presStyleCnt="2"/>
      <dgm:spPr/>
    </dgm:pt>
    <dgm:pt modelId="{AAE59673-8927-4F6F-B696-89DDCB2D075E}" type="pres">
      <dgm:prSet presAssocID="{6F0E105B-CE30-410A-8AA0-538CA512E025}" presName="pillars" presStyleCnt="0"/>
      <dgm:spPr/>
    </dgm:pt>
    <dgm:pt modelId="{65D0C626-E678-4B51-98B9-40984CA4202A}" type="pres">
      <dgm:prSet presAssocID="{6F0E105B-CE30-410A-8AA0-538CA512E025}" presName="pillar1" presStyleLbl="node1" presStyleIdx="0" presStyleCnt="3">
        <dgm:presLayoutVars>
          <dgm:bulletEnabled val="1"/>
        </dgm:presLayoutVars>
      </dgm:prSet>
      <dgm:spPr/>
    </dgm:pt>
    <dgm:pt modelId="{18008A20-4C25-47E9-B65A-260C477ED446}" type="pres">
      <dgm:prSet presAssocID="{B82632FF-AD34-4B16-ABC8-47800F079C2C}" presName="pillarX" presStyleLbl="node1" presStyleIdx="1" presStyleCnt="3">
        <dgm:presLayoutVars>
          <dgm:bulletEnabled val="1"/>
        </dgm:presLayoutVars>
      </dgm:prSet>
      <dgm:spPr/>
    </dgm:pt>
    <dgm:pt modelId="{81CF33A1-7295-4740-80AE-05AA3F96CC32}" type="pres">
      <dgm:prSet presAssocID="{C9B79412-F93E-4607-B438-2065754CC30A}" presName="pillarX" presStyleLbl="node1" presStyleIdx="2" presStyleCnt="3">
        <dgm:presLayoutVars>
          <dgm:bulletEnabled val="1"/>
        </dgm:presLayoutVars>
      </dgm:prSet>
      <dgm:spPr/>
    </dgm:pt>
    <dgm:pt modelId="{831132C6-EFB2-47B4-842A-89D29CEDEEEA}" type="pres">
      <dgm:prSet presAssocID="{6F0E105B-CE30-410A-8AA0-538CA512E025}" presName="base" presStyleLbl="dkBgShp" presStyleIdx="1" presStyleCnt="2"/>
      <dgm:spPr/>
    </dgm:pt>
  </dgm:ptLst>
  <dgm:cxnLst>
    <dgm:cxn modelId="{9FDB2140-A80C-41EB-A723-9ADFBCCD5E66}" type="presOf" srcId="{6184B367-45F7-42E7-A629-79F123ED7F40}" destId="{65D0C626-E678-4B51-98B9-40984CA4202A}" srcOrd="0" destOrd="0" presId="urn:microsoft.com/office/officeart/2005/8/layout/hList3"/>
    <dgm:cxn modelId="{D47A545F-8F5E-4E7A-A1C6-B5421CB11328}" srcId="{45C510FB-46C1-4ED6-93D1-FDC9AF9AC3A4}" destId="{6F0E105B-CE30-410A-8AA0-538CA512E025}" srcOrd="0" destOrd="0" parTransId="{B908471A-FA6D-4F57-8468-2C55EEE4C472}" sibTransId="{1450E001-3CC2-4D49-B31E-E056CF1949A3}"/>
    <dgm:cxn modelId="{40F1B049-3F59-4DDE-9A2D-D51A0E289960}" type="presOf" srcId="{C9B79412-F93E-4607-B438-2065754CC30A}" destId="{81CF33A1-7295-4740-80AE-05AA3F96CC32}" srcOrd="0" destOrd="0" presId="urn:microsoft.com/office/officeart/2005/8/layout/hList3"/>
    <dgm:cxn modelId="{365FF97F-A990-4496-B041-4DAE4D0DAB26}" srcId="{6F0E105B-CE30-410A-8AA0-538CA512E025}" destId="{6184B367-45F7-42E7-A629-79F123ED7F40}" srcOrd="0" destOrd="0" parTransId="{C37A1030-2CC0-4009-B74F-69E9239C70E2}" sibTransId="{9B84F542-C722-4351-80E2-91C1A5F9AD44}"/>
    <dgm:cxn modelId="{B362F8B3-40D6-4E88-BD65-EF25A1F02D94}" srcId="{6F0E105B-CE30-410A-8AA0-538CA512E025}" destId="{C9B79412-F93E-4607-B438-2065754CC30A}" srcOrd="2" destOrd="0" parTransId="{C911287E-447B-4B97-8504-F5E861C16DF4}" sibTransId="{A421EE76-6F4C-468E-89B2-B8E55B0CFA83}"/>
    <dgm:cxn modelId="{A9563BBF-42D1-4922-8ADA-5E7E0F4DA80E}" srcId="{6F0E105B-CE30-410A-8AA0-538CA512E025}" destId="{B82632FF-AD34-4B16-ABC8-47800F079C2C}" srcOrd="1" destOrd="0" parTransId="{B6ED550E-5A42-4620-BEE5-B9F2F3158FC4}" sibTransId="{8C8DE27D-0D40-47B0-B54C-5E500EF88FAA}"/>
    <dgm:cxn modelId="{A68080D1-F0FD-44B6-A010-19DA061CFB96}" type="presOf" srcId="{B82632FF-AD34-4B16-ABC8-47800F079C2C}" destId="{18008A20-4C25-47E9-B65A-260C477ED446}" srcOrd="0" destOrd="0" presId="urn:microsoft.com/office/officeart/2005/8/layout/hList3"/>
    <dgm:cxn modelId="{F5A336D7-E172-49ED-AE78-B44826B47F54}" type="presOf" srcId="{6F0E105B-CE30-410A-8AA0-538CA512E025}" destId="{864A53AF-32DA-4A7C-9949-9AA1E1DFAF48}" srcOrd="0" destOrd="0" presId="urn:microsoft.com/office/officeart/2005/8/layout/hList3"/>
    <dgm:cxn modelId="{F06946EC-F8C2-467E-81EC-8BF07A33CF54}" type="presOf" srcId="{45C510FB-46C1-4ED6-93D1-FDC9AF9AC3A4}" destId="{4A52AC56-2B7F-4F04-922B-3EE66D371CDA}" srcOrd="0" destOrd="0" presId="urn:microsoft.com/office/officeart/2005/8/layout/hList3"/>
    <dgm:cxn modelId="{A4E9FD87-ACAD-4F54-83FC-53723FE4D17A}" type="presParOf" srcId="{4A52AC56-2B7F-4F04-922B-3EE66D371CDA}" destId="{864A53AF-32DA-4A7C-9949-9AA1E1DFAF48}" srcOrd="0" destOrd="0" presId="urn:microsoft.com/office/officeart/2005/8/layout/hList3"/>
    <dgm:cxn modelId="{2E483B65-72E2-43C9-8029-41E707EE61C5}" type="presParOf" srcId="{4A52AC56-2B7F-4F04-922B-3EE66D371CDA}" destId="{AAE59673-8927-4F6F-B696-89DDCB2D075E}" srcOrd="1" destOrd="0" presId="urn:microsoft.com/office/officeart/2005/8/layout/hList3"/>
    <dgm:cxn modelId="{EF1280B7-E1E7-4614-AC5C-70956A8027A6}" type="presParOf" srcId="{AAE59673-8927-4F6F-B696-89DDCB2D075E}" destId="{65D0C626-E678-4B51-98B9-40984CA4202A}" srcOrd="0" destOrd="0" presId="urn:microsoft.com/office/officeart/2005/8/layout/hList3"/>
    <dgm:cxn modelId="{1DE1FFDA-8426-4FA1-8457-BAB1A233643B}" type="presParOf" srcId="{AAE59673-8927-4F6F-B696-89DDCB2D075E}" destId="{18008A20-4C25-47E9-B65A-260C477ED446}" srcOrd="1" destOrd="0" presId="urn:microsoft.com/office/officeart/2005/8/layout/hList3"/>
    <dgm:cxn modelId="{63B5E25F-3127-4444-9423-BBD7811B86F4}" type="presParOf" srcId="{AAE59673-8927-4F6F-B696-89DDCB2D075E}" destId="{81CF33A1-7295-4740-80AE-05AA3F96CC32}" srcOrd="2" destOrd="0" presId="urn:microsoft.com/office/officeart/2005/8/layout/hList3"/>
    <dgm:cxn modelId="{AFDA5DBD-02A8-464F-BC35-C00BD32DC0F7}" type="presParOf" srcId="{4A52AC56-2B7F-4F04-922B-3EE66D371CDA}" destId="{831132C6-EFB2-47B4-842A-89D29CEDEEEA}" srcOrd="2" destOrd="0" presId="urn:microsoft.com/office/officeart/2005/8/layout/h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2" loCatId="relationship" qsTypeId="urn:microsoft.com/office/officeart/2005/8/quickstyle/simple1#8" qsCatId="simple" csTypeId="urn:microsoft.com/office/officeart/2005/8/colors/colorful2#2" csCatId="accent1" phldr="0"/>
      <dgm:spPr/>
      <dgm:t>
        <a:bodyPr/>
        <a:lstStyle/>
        <a:p>
          <a:endParaRPr lang="zh-CN" altLang="en-US"/>
        </a:p>
      </dgm:t>
    </dgm:pt>
    <dgm:pt modelId="{1D7F6E08-72A6-46CC-8870-C881D1493500}">
      <dgm:prSet phldrT="[Text]" phldr="0" custT="0"/>
      <dgm:spPr/>
      <dgm:t>
        <a:bodyPr vert="horz" wrap="square"/>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a:lnSpc>
              <a:spcPct val="100000"/>
            </a:lnSpc>
            <a:spcBef>
              <a:spcPct val="0"/>
            </a:spcBef>
            <a:spcAft>
              <a:spcPct val="35000"/>
            </a:spcAft>
          </a:pPr>
          <a:r>
            <a:rPr lang="es-ES" altLang="zh-CN"/>
            <a:t>PO SYNC</a:t>
          </a:r>
          <a:endParaRPr lang="zh-CN" altLang="en-US"/>
        </a:p>
      </dgm:t>
    </dgm:pt>
    <dgm:pt modelId="{59A2FE02-4165-4339-BF9A-AEAE1424E52B}" cxnId="{3A3B1A89-26A6-42FE-A7F2-C28DCA778108}" type="parTrans">
      <dgm:prSet/>
      <dgm:spPr/>
      <dgm:t>
        <a:bodyPr/>
        <a:lstStyle/>
        <a:p>
          <a:endParaRPr lang="zh-CN" altLang="en-US"/>
        </a:p>
      </dgm:t>
    </dgm:pt>
    <dgm:pt modelId="{E44612D1-CAFE-4D30-B4AA-78C3474158AA}" cxnId="{3A3B1A89-26A6-42FE-A7F2-C28DCA778108}" type="sibTrans">
      <dgm:prSet/>
      <dgm:spPr/>
      <dgm:t>
        <a:bodyPr/>
        <a:lstStyle/>
        <a:p>
          <a:endParaRPr lang="zh-CN" altLang="en-US"/>
        </a:p>
      </dgm:t>
    </dgm:pt>
    <dgm:pt modelId="{D15727BE-4BB4-41E2-BFCD-1CE00CE9A014}">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Qué es?</a:t>
          </a:r>
        </a:p>
        <a:p>
          <a:pPr>
            <a:lnSpc>
              <a:spcPct val="100000"/>
            </a:lnSpc>
            <a:spcBef>
              <a:spcPct val="0"/>
            </a:spcBef>
            <a:spcAft>
              <a:spcPct val="35000"/>
            </a:spcAft>
          </a:pPr>
          <a:r>
            <a:rPr lang="es-ES" altLang="zh-CN"/>
            <a:t>Es una reunión de sincronización de los PO,  en la cual se revisa a nivel de  negocio el avance de los proyectos de cada equipo ágil.    </a:t>
          </a:r>
          <a:endParaRPr lang="zh-CN" altLang="en-US"/>
        </a:p>
      </dgm:t>
    </dgm:pt>
    <dgm:pt modelId="{1F3BA15B-B772-426D-8549-F05D47B0B0FC}" cxnId="{EB3C4471-CE23-45AB-A6BE-DE09A35B7882}" type="parTrans">
      <dgm:prSet/>
      <dgm:spPr/>
      <dgm:t>
        <a:bodyPr/>
        <a:lstStyle/>
        <a:p>
          <a:endParaRPr lang="zh-CN" altLang="en-US"/>
        </a:p>
      </dgm:t>
    </dgm:pt>
    <dgm:pt modelId="{021F6AB3-21C2-4079-A40A-CA1B5C51BD93}" cxnId="{EB3C4471-CE23-45AB-A6BE-DE09A35B7882}" type="sibTrans">
      <dgm:prSet/>
      <dgm:spPr/>
      <dgm:t>
        <a:bodyPr/>
        <a:lstStyle/>
        <a:p>
          <a:endParaRPr lang="zh-CN" altLang="en-US"/>
        </a:p>
      </dgm:t>
    </dgm:pt>
    <dgm:pt modelId="{24DAAE02-02E7-4412-8074-A0C4CAA380D7}">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Validar el progreso de los equipos Y/o tren ágil, con respecto al cumplimiento de los objetivos trazados para el PI .</a:t>
          </a:r>
        </a:p>
      </dgm:t>
    </dgm:pt>
    <dgm:pt modelId="{A85E77B5-A1A5-43C8-9868-413E99F101A0}" cxnId="{0BADB9AC-34D3-4FF4-AE51-34CF1BF65ECD}" type="parTrans">
      <dgm:prSet/>
      <dgm:spPr/>
      <dgm:t>
        <a:bodyPr/>
        <a:lstStyle/>
        <a:p>
          <a:endParaRPr lang="zh-CN" altLang="en-US"/>
        </a:p>
      </dgm:t>
    </dgm:pt>
    <dgm:pt modelId="{E253A3F8-AA58-4BB8-A0BD-0BB7ECC546C3}" cxnId="{0BADB9AC-34D3-4FF4-AE51-34CF1BF65ECD}" type="sibTrans">
      <dgm:prSet/>
      <dgm:spPr/>
      <dgm:t>
        <a:bodyPr/>
        <a:lstStyle/>
        <a:p>
          <a:endParaRPr lang="zh-CN" altLang="en-US"/>
        </a:p>
      </dgm:t>
    </dgm:pt>
    <dgm:pt modelId="{A5880797-7454-4E44-8518-F4D8354F0963}">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Quién participa?</a:t>
          </a:r>
          <a:endParaRPr lang="zh-CN" altLang="en-US"/>
        </a:p>
        <a:p>
          <a:pPr>
            <a:lnSpc>
              <a:spcPct val="100000"/>
            </a:lnSpc>
            <a:spcBef>
              <a:spcPct val="0"/>
            </a:spcBef>
            <a:spcAft>
              <a:spcPct val="35000"/>
            </a:spcAft>
          </a:pPr>
          <a:r>
            <a:rPr lang="es-ES" altLang="zh-CN"/>
            <a:t>Los Prodcut Owners,  gerentes de producto,  Product Manager. </a:t>
          </a:r>
        </a:p>
      </dgm:t>
    </dgm:pt>
    <dgm:pt modelId="{96CD46E7-D239-40C7-B5C4-376FEEE43C15}" cxnId="{B73371FC-A1AB-46F6-A437-C23E0C6AF9EC}" type="parTrans">
      <dgm:prSet/>
      <dgm:spPr/>
      <dgm:t>
        <a:bodyPr/>
        <a:lstStyle/>
        <a:p>
          <a:endParaRPr lang="zh-CN" altLang="en-US"/>
        </a:p>
      </dgm:t>
    </dgm:pt>
    <dgm:pt modelId="{0076998F-56E1-4A10-A709-E2811BD7C4FB}" cxnId="{B73371FC-A1AB-46F6-A437-C23E0C6AF9EC}" type="sibTrans">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3"/>
      <dgm:spPr/>
    </dgm:pt>
    <dgm:pt modelId="{B1756079-1332-4090-9A47-D2C0EDB7FB22}" type="pres">
      <dgm:prSet presAssocID="{D15727BE-4BB4-41E2-BFCD-1CE00CE9A014}" presName="node" presStyleLbl="node1" presStyleIdx="0" presStyleCnt="3">
        <dgm:presLayoutVars>
          <dgm:bulletEnabled val="1"/>
        </dgm:presLayoutVars>
      </dgm:prSet>
      <dgm:spPr/>
    </dgm:pt>
    <dgm:pt modelId="{8A478794-BDE0-4AD6-9479-89CDBFC37EB7}" type="pres">
      <dgm:prSet presAssocID="{A85E77B5-A1A5-43C8-9868-413E99F101A0}" presName="parTrans" presStyleLbl="bgSibTrans2D1" presStyleIdx="1" presStyleCnt="3"/>
      <dgm:spPr/>
    </dgm:pt>
    <dgm:pt modelId="{3868CDED-247C-4EE9-95A2-ED400A267946}" type="pres">
      <dgm:prSet presAssocID="{24DAAE02-02E7-4412-8074-A0C4CAA380D7}" presName="node" presStyleLbl="node1" presStyleIdx="1" presStyleCnt="3">
        <dgm:presLayoutVars>
          <dgm:bulletEnabled val="1"/>
        </dgm:presLayoutVars>
      </dgm:prSet>
      <dgm:spPr/>
    </dgm:pt>
    <dgm:pt modelId="{D0718308-59AC-43E6-A882-4828EE4494C2}" type="pres">
      <dgm:prSet presAssocID="{96CD46E7-D239-40C7-B5C4-376FEEE43C15}" presName="parTrans" presStyleLbl="bgSibTrans2D1" presStyleIdx="2" presStyleCnt="3"/>
      <dgm:spPr/>
    </dgm:pt>
    <dgm:pt modelId="{5E0D0BC9-3E91-4623-8C1A-C4A70EB3594B}" type="pres">
      <dgm:prSet presAssocID="{A5880797-7454-4E44-8518-F4D8354F0963}" presName="node" presStyleLbl="node1" presStyleIdx="2" presStyleCnt="3">
        <dgm:presLayoutVars>
          <dgm:bulletEnabled val="1"/>
        </dgm:presLayoutVars>
      </dgm:prSet>
      <dgm:spPr/>
    </dgm:pt>
  </dgm:ptLst>
  <dgm:cxnLst>
    <dgm:cxn modelId="{3D4E6C2C-8E36-4E70-9336-789760063960}" type="presOf" srcId="{A85E77B5-A1A5-43C8-9868-413E99F101A0}" destId="{8A478794-BDE0-4AD6-9479-89CDBFC37EB7}" srcOrd="0" destOrd="0" presId="urn:microsoft.com/office/officeart/2005/8/layout/radial4#2"/>
    <dgm:cxn modelId="{AA59CD63-AD75-4C11-926A-FF1852D0223B}" type="presOf" srcId="{1F3BA15B-B772-426D-8549-F05D47B0B0FC}" destId="{B849A6F3-9933-4C36-AF65-6098308CBC3C}" srcOrd="0" destOrd="0" presId="urn:microsoft.com/office/officeart/2005/8/layout/radial4#2"/>
    <dgm:cxn modelId="{1493044D-26E7-4505-BBBD-75C081AE4673}" type="presOf" srcId="{96CD46E7-D239-40C7-B5C4-376FEEE43C15}" destId="{D0718308-59AC-43E6-A882-4828EE4494C2}" srcOrd="0" destOrd="0" presId="urn:microsoft.com/office/officeart/2005/8/layout/radial4#2"/>
    <dgm:cxn modelId="{EB3C4471-CE23-45AB-A6BE-DE09A35B7882}" srcId="{1D7F6E08-72A6-46CC-8870-C881D1493500}" destId="{D15727BE-4BB4-41E2-BFCD-1CE00CE9A014}" srcOrd="0" destOrd="0" parTransId="{1F3BA15B-B772-426D-8549-F05D47B0B0FC}" sibTransId="{021F6AB3-21C2-4079-A40A-CA1B5C51BD93}"/>
    <dgm:cxn modelId="{77F75D74-6A60-46E6-9A96-CF65F39E92F7}" type="presOf" srcId="{6068C167-2C01-4B0B-81C4-726248B418D0}" destId="{CF42B0CB-CDDD-42A1-B3A1-FBB34F262C63}" srcOrd="0" destOrd="0" presId="urn:microsoft.com/office/officeart/2005/8/layout/radial4#2"/>
    <dgm:cxn modelId="{859ADE57-DEAB-416B-A5F9-9459D53EC39C}" type="presOf" srcId="{24DAAE02-02E7-4412-8074-A0C4CAA380D7}" destId="{3868CDED-247C-4EE9-95A2-ED400A267946}" srcOrd="0" destOrd="0" presId="urn:microsoft.com/office/officeart/2005/8/layout/radial4#2"/>
    <dgm:cxn modelId="{3A3B1A89-26A6-42FE-A7F2-C28DCA778108}" srcId="{6068C167-2C01-4B0B-81C4-726248B418D0}" destId="{1D7F6E08-72A6-46CC-8870-C881D1493500}" srcOrd="0" destOrd="0" parTransId="{59A2FE02-4165-4339-BF9A-AEAE1424E52B}" sibTransId="{E44612D1-CAFE-4D30-B4AA-78C3474158AA}"/>
    <dgm:cxn modelId="{0BADB9AC-34D3-4FF4-AE51-34CF1BF65ECD}" srcId="{1D7F6E08-72A6-46CC-8870-C881D1493500}" destId="{24DAAE02-02E7-4412-8074-A0C4CAA380D7}" srcOrd="1" destOrd="0" parTransId="{A85E77B5-A1A5-43C8-9868-413E99F101A0}" sibTransId="{E253A3F8-AA58-4BB8-A0BD-0BB7ECC546C3}"/>
    <dgm:cxn modelId="{C5B2BEAD-1FC5-4A55-939A-9CA90BFF7EB6}" type="presOf" srcId="{D15727BE-4BB4-41E2-BFCD-1CE00CE9A014}" destId="{B1756079-1332-4090-9A47-D2C0EDB7FB22}" srcOrd="0" destOrd="0" presId="urn:microsoft.com/office/officeart/2005/8/layout/radial4#2"/>
    <dgm:cxn modelId="{D2A31DAF-CDAB-43DF-8A65-25EB959FDD5D}" type="presOf" srcId="{A5880797-7454-4E44-8518-F4D8354F0963}" destId="{5E0D0BC9-3E91-4623-8C1A-C4A70EB3594B}" srcOrd="0" destOrd="0" presId="urn:microsoft.com/office/officeart/2005/8/layout/radial4#2"/>
    <dgm:cxn modelId="{DC6576E9-0D7A-4AA0-A6BD-8D3BE628520A}" type="presOf" srcId="{1D7F6E08-72A6-46CC-8870-C881D1493500}" destId="{B52502C2-594A-4A13-A5FF-5CD5841BD847}" srcOrd="0" destOrd="0" presId="urn:microsoft.com/office/officeart/2005/8/layout/radial4#2"/>
    <dgm:cxn modelId="{B73371FC-A1AB-46F6-A437-C23E0C6AF9EC}" srcId="{1D7F6E08-72A6-46CC-8870-C881D1493500}" destId="{A5880797-7454-4E44-8518-F4D8354F0963}" srcOrd="2" destOrd="0" parTransId="{96CD46E7-D239-40C7-B5C4-376FEEE43C15}" sibTransId="{0076998F-56E1-4A10-A709-E2811BD7C4FB}"/>
    <dgm:cxn modelId="{E1103163-0F8D-4B18-A6DC-39ABD1A40963}" type="presParOf" srcId="{CF42B0CB-CDDD-42A1-B3A1-FBB34F262C63}" destId="{B52502C2-594A-4A13-A5FF-5CD5841BD847}" srcOrd="0" destOrd="0" presId="urn:microsoft.com/office/officeart/2005/8/layout/radial4#2"/>
    <dgm:cxn modelId="{578B1419-20F4-4B24-A590-8468FFCB4B1C}" type="presParOf" srcId="{CF42B0CB-CDDD-42A1-B3A1-FBB34F262C63}" destId="{B849A6F3-9933-4C36-AF65-6098308CBC3C}" srcOrd="1" destOrd="0" presId="urn:microsoft.com/office/officeart/2005/8/layout/radial4#2"/>
    <dgm:cxn modelId="{E468C581-DC00-4E03-9B97-96B08DB66D31}" type="presParOf" srcId="{CF42B0CB-CDDD-42A1-B3A1-FBB34F262C63}" destId="{B1756079-1332-4090-9A47-D2C0EDB7FB22}" srcOrd="2" destOrd="0" presId="urn:microsoft.com/office/officeart/2005/8/layout/radial4#2"/>
    <dgm:cxn modelId="{643D8C35-5D1A-4983-957F-08B16A2C12D7}" type="presParOf" srcId="{CF42B0CB-CDDD-42A1-B3A1-FBB34F262C63}" destId="{8A478794-BDE0-4AD6-9479-89CDBFC37EB7}" srcOrd="3" destOrd="0" presId="urn:microsoft.com/office/officeart/2005/8/layout/radial4#2"/>
    <dgm:cxn modelId="{4C26F63E-BFD6-49DB-86D9-DF848A582F67}" type="presParOf" srcId="{CF42B0CB-CDDD-42A1-B3A1-FBB34F262C63}" destId="{3868CDED-247C-4EE9-95A2-ED400A267946}" srcOrd="4" destOrd="0" presId="urn:microsoft.com/office/officeart/2005/8/layout/radial4#2"/>
    <dgm:cxn modelId="{6A7DDBCC-D413-4B5E-A3FC-0C1730DF34F5}" type="presParOf" srcId="{CF42B0CB-CDDD-42A1-B3A1-FBB34F262C63}" destId="{D0718308-59AC-43E6-A882-4828EE4494C2}" srcOrd="5" destOrd="0" presId="urn:microsoft.com/office/officeart/2005/8/layout/radial4#2"/>
    <dgm:cxn modelId="{7CDE9F1A-527C-4733-8ECA-D5DB7B92D95B}" type="presParOf" srcId="{CF42B0CB-CDDD-42A1-B3A1-FBB34F262C63}" destId="{5E0D0BC9-3E91-4623-8C1A-C4A70EB3594B}" srcOrd="6" destOrd="0" presId="urn:microsoft.com/office/officeart/2005/8/layout/radial4#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3441108" y="2496733"/>
          <a:ext cx="2094778" cy="20947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100000"/>
            </a:lnSpc>
            <a:spcBef>
              <a:spcPct val="0"/>
            </a:spcBef>
            <a:spcAft>
              <a:spcPct val="35000"/>
            </a:spcAft>
            <a:buNone/>
          </a:pPr>
          <a:r>
            <a:rPr lang="es-ES" altLang="zh-CN" sz="3100" kern="1200" dirty="0">
              <a:solidFill>
                <a:schemeClr val="tx1"/>
              </a:solidFill>
            </a:rPr>
            <a:t>Iteración</a:t>
          </a:r>
        </a:p>
      </dsp:txBody>
      <dsp:txXfrm>
        <a:off x="3747881" y="2803506"/>
        <a:ext cx="1481232" cy="1481232"/>
      </dsp:txXfrm>
    </dsp:sp>
    <dsp:sp modelId="{B849A6F3-9933-4C36-AF65-6098308CBC3C}">
      <dsp:nvSpPr>
        <dsp:cNvPr id="0" name=""/>
        <dsp:cNvSpPr/>
      </dsp:nvSpPr>
      <dsp:spPr>
        <a:xfrm rot="12900000">
          <a:off x="2093358" y="2130723"/>
          <a:ext cx="1605814" cy="5970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1243542" y="1172685"/>
          <a:ext cx="1990039" cy="15920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solidFill>
                <a:schemeClr val="tx1"/>
              </a:solidFill>
            </a:rPr>
            <a:t>Qué es? </a:t>
          </a:r>
        </a:p>
        <a:p>
          <a:pPr marL="0" lvl="0" indent="0" algn="ctr" defTabSz="577850">
            <a:lnSpc>
              <a:spcPct val="100000"/>
            </a:lnSpc>
            <a:spcBef>
              <a:spcPct val="0"/>
            </a:spcBef>
            <a:spcAft>
              <a:spcPct val="35000"/>
            </a:spcAft>
            <a:buNone/>
          </a:pPr>
          <a:r>
            <a:rPr lang="es-ES" altLang="zh-CN" sz="1300" kern="1200" dirty="0">
              <a:solidFill>
                <a:schemeClr val="tx1"/>
              </a:solidFill>
              <a:sym typeface="+mn-ea"/>
            </a:rPr>
            <a:t>Es un periodo de tiempo de longitud fija, en el cual se implementa un incremento del producto. </a:t>
          </a:r>
        </a:p>
        <a:p>
          <a:pPr marL="0" lvl="0" indent="0" algn="ctr" defTabSz="577850">
            <a:lnSpc>
              <a:spcPct val="100000"/>
            </a:lnSpc>
            <a:spcBef>
              <a:spcPct val="0"/>
            </a:spcBef>
            <a:spcAft>
              <a:spcPct val="35000"/>
            </a:spcAft>
            <a:buNone/>
          </a:pPr>
          <a:endParaRPr lang="es-ES" altLang="zh-CN" sz="1300" kern="1200" dirty="0"/>
        </a:p>
      </dsp:txBody>
      <dsp:txXfrm>
        <a:off x="1290171" y="1219314"/>
        <a:ext cx="1896781" cy="1498773"/>
      </dsp:txXfrm>
    </dsp:sp>
    <dsp:sp modelId="{8A478794-BDE0-4AD6-9479-89CDBFC37EB7}">
      <dsp:nvSpPr>
        <dsp:cNvPr id="0" name=""/>
        <dsp:cNvSpPr/>
      </dsp:nvSpPr>
      <dsp:spPr>
        <a:xfrm rot="16200000">
          <a:off x="3685590" y="1301860"/>
          <a:ext cx="1605814" cy="597011"/>
        </a:xfrm>
        <a:prstGeom prst="lef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3493477" y="1443"/>
          <a:ext cx="1990039" cy="1592031"/>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a:solidFill>
                <a:schemeClr val="tx1"/>
              </a:solidFill>
            </a:rPr>
            <a:t>Objetivo</a:t>
          </a:r>
        </a:p>
        <a:p>
          <a:pPr marL="0" lvl="0" indent="0" algn="ctr" defTabSz="577850">
            <a:lnSpc>
              <a:spcPct val="100000"/>
            </a:lnSpc>
            <a:spcBef>
              <a:spcPct val="0"/>
            </a:spcBef>
            <a:spcAft>
              <a:spcPct val="35000"/>
            </a:spcAft>
            <a:buNone/>
          </a:pPr>
          <a:r>
            <a:rPr lang="es-ES" altLang="zh-CN" sz="1300" kern="1200">
              <a:solidFill>
                <a:schemeClr val="tx1"/>
              </a:solidFill>
            </a:rPr>
            <a:t>Generar valor al negocio, mediante la creacion de un incremento de producto.</a:t>
          </a:r>
        </a:p>
        <a:p>
          <a:pPr marL="0" lvl="0" indent="0" algn="ctr" defTabSz="577850">
            <a:lnSpc>
              <a:spcPct val="100000"/>
            </a:lnSpc>
            <a:spcBef>
              <a:spcPct val="0"/>
            </a:spcBef>
            <a:spcAft>
              <a:spcPct val="35000"/>
            </a:spcAft>
            <a:buNone/>
          </a:pPr>
          <a:endParaRPr lang="zh-CN" altLang="en-US" sz="1300" kern="1200"/>
        </a:p>
      </dsp:txBody>
      <dsp:txXfrm>
        <a:off x="3540106" y="48072"/>
        <a:ext cx="1896781" cy="1498773"/>
      </dsp:txXfrm>
    </dsp:sp>
    <dsp:sp modelId="{D0718308-59AC-43E6-A882-4828EE4494C2}">
      <dsp:nvSpPr>
        <dsp:cNvPr id="0" name=""/>
        <dsp:cNvSpPr/>
      </dsp:nvSpPr>
      <dsp:spPr>
        <a:xfrm rot="19500000">
          <a:off x="5277822" y="2130723"/>
          <a:ext cx="1605814" cy="597011"/>
        </a:xfrm>
        <a:prstGeom prst="lef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5743412" y="1172685"/>
          <a:ext cx="1990039" cy="1592031"/>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solidFill>
                <a:schemeClr val="tx1"/>
              </a:solidFill>
            </a:rPr>
            <a:t>Quienes Participan?</a:t>
          </a:r>
        </a:p>
        <a:p>
          <a:pPr marL="0" lvl="0" indent="0" algn="ctr" defTabSz="577850">
            <a:lnSpc>
              <a:spcPct val="100000"/>
            </a:lnSpc>
            <a:spcBef>
              <a:spcPct val="0"/>
            </a:spcBef>
            <a:spcAft>
              <a:spcPct val="35000"/>
            </a:spcAft>
            <a:buNone/>
          </a:pPr>
          <a:r>
            <a:rPr lang="es-ES" altLang="zh-CN" sz="1300" kern="1200" dirty="0">
              <a:solidFill>
                <a:schemeClr val="tx1"/>
              </a:solidFill>
            </a:rPr>
            <a:t>Equipo Ágil</a:t>
          </a:r>
        </a:p>
      </dsp:txBody>
      <dsp:txXfrm>
        <a:off x="5790041" y="1219314"/>
        <a:ext cx="1896781" cy="1498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324" y="678086"/>
          <a:ext cx="1890308" cy="28354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Entradas:</a:t>
          </a:r>
          <a:endParaRPr lang="zh-CN" altLang="en-US" sz="1500" kern="1200" dirty="0"/>
        </a:p>
        <a:p>
          <a:pPr marL="0" lvl="0" indent="0" algn="ctr" defTabSz="666750">
            <a:lnSpc>
              <a:spcPct val="100000"/>
            </a:lnSpc>
            <a:spcBef>
              <a:spcPct val="0"/>
            </a:spcBef>
            <a:spcAft>
              <a:spcPct val="35000"/>
            </a:spcAft>
            <a:buNone/>
          </a:pPr>
          <a:r>
            <a:rPr lang="es-ES" altLang="zh-CN" sz="1500" kern="1200" dirty="0"/>
            <a:t>HU detalladas con criterios de aceptación claros.</a:t>
          </a:r>
        </a:p>
        <a:p>
          <a:pPr marL="0" lvl="0" indent="0" algn="ctr" defTabSz="666750">
            <a:lnSpc>
              <a:spcPct val="100000"/>
            </a:lnSpc>
            <a:spcBef>
              <a:spcPct val="0"/>
            </a:spcBef>
            <a:spcAft>
              <a:spcPct val="35000"/>
            </a:spcAft>
            <a:buNone/>
          </a:pPr>
          <a:r>
            <a:rPr lang="es-ES" altLang="zh-CN" sz="1500" kern="1200" dirty="0"/>
            <a:t>Herramientas necesarias para la ejecución de las HU.</a:t>
          </a:r>
        </a:p>
        <a:p>
          <a:pPr marL="0" lvl="0" indent="0" algn="ctr" defTabSz="666750">
            <a:lnSpc>
              <a:spcPct val="100000"/>
            </a:lnSpc>
            <a:spcBef>
              <a:spcPct val="0"/>
            </a:spcBef>
            <a:spcAft>
              <a:spcPct val="35000"/>
            </a:spcAft>
            <a:buNone/>
          </a:pPr>
          <a:r>
            <a:rPr lang="es-ES" altLang="zh-CN" sz="1500" kern="1200" dirty="0"/>
            <a:t>Las </a:t>
          </a:r>
          <a:r>
            <a:rPr lang="es-ES" altLang="zh-CN" sz="1500" kern="1200" dirty="0">
              <a:solidFill>
                <a:schemeClr val="bg1"/>
              </a:solidFill>
            </a:rPr>
            <a:t>HU </a:t>
          </a:r>
          <a:r>
            <a:rPr lang="es-ES" altLang="zh-CN" sz="1500" kern="1200" dirty="0"/>
            <a:t>deben cumplir con el </a:t>
          </a:r>
          <a:r>
            <a:rPr lang="es-ES" altLang="zh-CN" sz="1500" kern="1200" dirty="0">
              <a:solidFill>
                <a:schemeClr val="bg1"/>
              </a:solidFill>
            </a:rPr>
            <a:t>DOR </a:t>
          </a:r>
          <a:r>
            <a:rPr lang="es-ES" altLang="zh-CN" sz="1500" kern="1200" dirty="0"/>
            <a:t>establecido.</a:t>
          </a:r>
          <a:endParaRPr sz="1500" kern="1200"/>
        </a:p>
      </dsp:txBody>
      <dsp:txXfrm>
        <a:off x="61689" y="733451"/>
        <a:ext cx="1779578" cy="2724732"/>
      </dsp:txXfrm>
    </dsp:sp>
    <dsp:sp modelId="{8A5CF0CE-3323-464D-9C63-05C1BDB053F5}">
      <dsp:nvSpPr>
        <dsp:cNvPr id="0" name=""/>
        <dsp:cNvSpPr/>
      </dsp:nvSpPr>
      <dsp:spPr>
        <a:xfrm>
          <a:off x="2085663" y="1861419"/>
          <a:ext cx="400745" cy="4687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85663" y="1955178"/>
        <a:ext cx="280522" cy="281278"/>
      </dsp:txXfrm>
    </dsp:sp>
    <dsp:sp modelId="{552FB8E7-A5FB-4CC3-94C3-CE0BDF19F9F1}">
      <dsp:nvSpPr>
        <dsp:cNvPr id="0" name=""/>
        <dsp:cNvSpPr/>
      </dsp:nvSpPr>
      <dsp:spPr>
        <a:xfrm>
          <a:off x="2652755" y="678086"/>
          <a:ext cx="1890308" cy="28354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Iteración</a:t>
          </a:r>
          <a:endParaRPr lang="zh-CN" altLang="en-US" sz="1500" kern="1200" dirty="0"/>
        </a:p>
      </dsp:txBody>
      <dsp:txXfrm>
        <a:off x="2708120" y="733451"/>
        <a:ext cx="1779578" cy="2724732"/>
      </dsp:txXfrm>
    </dsp:sp>
    <dsp:sp modelId="{353C3794-50AA-4D44-83C9-CE28317C3317}">
      <dsp:nvSpPr>
        <dsp:cNvPr id="0" name=""/>
        <dsp:cNvSpPr/>
      </dsp:nvSpPr>
      <dsp:spPr>
        <a:xfrm>
          <a:off x="4732094" y="1861419"/>
          <a:ext cx="400745" cy="46879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732094" y="1955178"/>
        <a:ext cx="280522" cy="281278"/>
      </dsp:txXfrm>
    </dsp:sp>
    <dsp:sp modelId="{A1E15D63-E1FF-4A28-A04F-A2B65927BC31}">
      <dsp:nvSpPr>
        <dsp:cNvPr id="0" name=""/>
        <dsp:cNvSpPr/>
      </dsp:nvSpPr>
      <dsp:spPr>
        <a:xfrm>
          <a:off x="5299187" y="678086"/>
          <a:ext cx="1890308" cy="28354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Cumplir con lo definido en cada HU</a:t>
          </a:r>
          <a:endParaRPr lang="zh-CN" altLang="en-US" sz="1500" kern="1200" dirty="0"/>
        </a:p>
        <a:p>
          <a:pPr marL="0" lvl="0" indent="0" algn="ctr" defTabSz="666750">
            <a:lnSpc>
              <a:spcPct val="100000"/>
            </a:lnSpc>
            <a:spcBef>
              <a:spcPct val="0"/>
            </a:spcBef>
            <a:spcAft>
              <a:spcPct val="35000"/>
            </a:spcAft>
            <a:buNone/>
          </a:pPr>
          <a:r>
            <a:rPr lang="es-ES" altLang="zh-CN" sz="1500" kern="1200" dirty="0"/>
            <a:t>Incremento del producto.</a:t>
          </a:r>
        </a:p>
        <a:p>
          <a:pPr marL="0" lvl="0" indent="0" algn="ctr" defTabSz="666750">
            <a:lnSpc>
              <a:spcPct val="100000"/>
            </a:lnSpc>
            <a:spcBef>
              <a:spcPct val="0"/>
            </a:spcBef>
            <a:spcAft>
              <a:spcPct val="35000"/>
            </a:spcAft>
            <a:buNone/>
          </a:pPr>
          <a:r>
            <a:rPr lang="es-ES" altLang="zh-CN" sz="1500" kern="1200" dirty="0"/>
            <a:t>Métricas de la iteración. </a:t>
          </a:r>
        </a:p>
        <a:p>
          <a:pPr marL="0" lvl="0" indent="0" algn="ctr" defTabSz="666750">
            <a:lnSpc>
              <a:spcPct val="100000"/>
            </a:lnSpc>
            <a:spcBef>
              <a:spcPct val="0"/>
            </a:spcBef>
            <a:spcAft>
              <a:spcPct val="35000"/>
            </a:spcAft>
            <a:buNone/>
          </a:pPr>
          <a:r>
            <a:rPr lang="es-ES" altLang="zh-CN" sz="1500" kern="1200" dirty="0"/>
            <a:t>Planes para la mejora continua.</a:t>
          </a:r>
        </a:p>
      </dsp:txBody>
      <dsp:txXfrm>
        <a:off x="5354552" y="733451"/>
        <a:ext cx="1779578" cy="2724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406C3-FC80-4468-A55B-122D744D43F0}">
      <dsp:nvSpPr>
        <dsp:cNvPr id="0" name=""/>
        <dsp:cNvSpPr/>
      </dsp:nvSpPr>
      <dsp:spPr>
        <a:xfrm rot="5400000">
          <a:off x="3822632" y="-1387240"/>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endParaRPr lang="es-ES" altLang="zh-CN" sz="1300" kern="1200"/>
        </a:p>
        <a:p>
          <a:pPr marL="114300" lvl="1" indent="-114300" algn="l" defTabSz="577850">
            <a:lnSpc>
              <a:spcPct val="100000"/>
            </a:lnSpc>
            <a:spcBef>
              <a:spcPct val="0"/>
            </a:spcBef>
            <a:spcAft>
              <a:spcPct val="15000"/>
            </a:spcAft>
            <a:buChar char="•"/>
          </a:pPr>
          <a:r>
            <a:rPr lang="es-ES" altLang="zh-CN" sz="1300" kern="1200" dirty="0"/>
            <a:t>Evento en el cual se realiza la revisión del incremento del producto y se obtiene el </a:t>
          </a:r>
          <a:r>
            <a:rPr lang="es-ES" altLang="zh-CN" sz="1300" kern="1200" dirty="0" err="1"/>
            <a:t>feedback</a:t>
          </a:r>
          <a:r>
            <a:rPr lang="es-ES" altLang="zh-CN" sz="1300" kern="1200" dirty="0"/>
            <a:t> del resultado de la iteración a nivel de producto.</a:t>
          </a:r>
        </a:p>
      </dsp:txBody>
      <dsp:txXfrm rot="-5400000">
        <a:off x="2302002" y="184705"/>
        <a:ext cx="4041133" cy="948557"/>
      </dsp:txXfrm>
    </dsp:sp>
    <dsp:sp modelId="{96BE2B31-D87C-43E1-BE64-4C27B13F4AA4}">
      <dsp:nvSpPr>
        <dsp:cNvPr id="0" name=""/>
        <dsp:cNvSpPr/>
      </dsp:nvSpPr>
      <dsp:spPr>
        <a:xfrm>
          <a:off x="0" y="1990"/>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dirty="0"/>
            <a:t>Qué es?</a:t>
          </a:r>
          <a:endParaRPr lang="zh-CN" altLang="en-US" sz="3400" kern="1200" dirty="0"/>
        </a:p>
      </dsp:txBody>
      <dsp:txXfrm>
        <a:off x="64143" y="66133"/>
        <a:ext cx="2173716" cy="1185698"/>
      </dsp:txXfrm>
    </dsp:sp>
    <dsp:sp modelId="{6EB2A58E-CA03-4F76-94B6-D8FE50231963}">
      <dsp:nvSpPr>
        <dsp:cNvPr id="0" name=""/>
        <dsp:cNvSpPr/>
      </dsp:nvSpPr>
      <dsp:spPr>
        <a:xfrm rot="5400000">
          <a:off x="3822632" y="-7556"/>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Validar lo implementado durante el sprint,  asegurando que se cumplan los criterios de aceptación y expectativas del PO.</a:t>
          </a:r>
        </a:p>
      </dsp:txBody>
      <dsp:txXfrm rot="-5400000">
        <a:off x="2302002" y="1564390"/>
        <a:ext cx="4041133" cy="948557"/>
      </dsp:txXfrm>
    </dsp:sp>
    <dsp:sp modelId="{EBD335B5-8308-49CB-9630-99D852747B1F}">
      <dsp:nvSpPr>
        <dsp:cNvPr id="0" name=""/>
        <dsp:cNvSpPr/>
      </dsp:nvSpPr>
      <dsp:spPr>
        <a:xfrm>
          <a:off x="0" y="1381675"/>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a:t>Objetivo</a:t>
          </a:r>
        </a:p>
      </dsp:txBody>
      <dsp:txXfrm>
        <a:off x="64143" y="1445818"/>
        <a:ext cx="2173716" cy="1185698"/>
      </dsp:txXfrm>
    </dsp:sp>
    <dsp:sp modelId="{64028F0D-BE57-4642-92F7-303D4E45C524}">
      <dsp:nvSpPr>
        <dsp:cNvPr id="0" name=""/>
        <dsp:cNvSpPr/>
      </dsp:nvSpPr>
      <dsp:spPr>
        <a:xfrm rot="5400000">
          <a:off x="3822632" y="1372127"/>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Todo el equipo ágil, y quien sea necesario involucrar para la validación del incremento del producto.</a:t>
          </a:r>
        </a:p>
      </dsp:txBody>
      <dsp:txXfrm rot="-5400000">
        <a:off x="2302002" y="2944073"/>
        <a:ext cx="4041133" cy="948557"/>
      </dsp:txXfrm>
    </dsp:sp>
    <dsp:sp modelId="{B093CE78-670B-40EB-95CF-315E334D550F}">
      <dsp:nvSpPr>
        <dsp:cNvPr id="0" name=""/>
        <dsp:cNvSpPr/>
      </dsp:nvSpPr>
      <dsp:spPr>
        <a:xfrm>
          <a:off x="0" y="2761359"/>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dirty="0"/>
            <a:t>Quién participa?</a:t>
          </a:r>
          <a:endParaRPr lang="zh-CN" altLang="en-US" sz="3400" kern="1200" dirty="0"/>
        </a:p>
      </dsp:txBody>
      <dsp:txXfrm>
        <a:off x="64143" y="2825502"/>
        <a:ext cx="2173716" cy="11856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55725-8984-42CB-98CB-8E7728DD5EAB}">
      <dsp:nvSpPr>
        <dsp:cNvPr id="0" name=""/>
        <dsp:cNvSpPr/>
      </dsp:nvSpPr>
      <dsp:spPr>
        <a:xfrm>
          <a:off x="0" y="511097"/>
          <a:ext cx="6377305" cy="16443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Reunión donde el equipo ágil, revisa los resultados y prácticas de trabajo usadas durante la iteración, e identifican oportunidades de mejora de los cuales se generan planes de acción.</a:t>
          </a:r>
        </a:p>
      </dsp:txBody>
      <dsp:txXfrm>
        <a:off x="0" y="511097"/>
        <a:ext cx="6377305" cy="1644300"/>
      </dsp:txXfrm>
    </dsp:sp>
    <dsp:sp modelId="{D0971512-D8E1-4E4B-89F4-FF2EB164C196}">
      <dsp:nvSpPr>
        <dsp:cNvPr id="0" name=""/>
        <dsp:cNvSpPr/>
      </dsp:nvSpPr>
      <dsp:spPr>
        <a:xfrm>
          <a:off x="318865" y="24541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dirty="0"/>
            <a:t>Qué es?</a:t>
          </a:r>
          <a:endParaRPr lang="zh-CN" altLang="en-US" sz="1800" kern="1200" dirty="0"/>
        </a:p>
      </dsp:txBody>
      <dsp:txXfrm>
        <a:off x="344804" y="271356"/>
        <a:ext cx="4412235" cy="479482"/>
      </dsp:txXfrm>
    </dsp:sp>
    <dsp:sp modelId="{FB20FF5F-D131-4A8A-AEBC-01A2B84D6655}">
      <dsp:nvSpPr>
        <dsp:cNvPr id="0" name=""/>
        <dsp:cNvSpPr/>
      </dsp:nvSpPr>
      <dsp:spPr>
        <a:xfrm>
          <a:off x="0" y="2518277"/>
          <a:ext cx="6377305" cy="110565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Evaluar el resultado del trabajo realizado como equipo.</a:t>
          </a:r>
        </a:p>
        <a:p>
          <a:pPr marL="171450" lvl="1" indent="-171450" algn="l" defTabSz="800100">
            <a:lnSpc>
              <a:spcPct val="100000"/>
            </a:lnSpc>
            <a:spcBef>
              <a:spcPct val="0"/>
            </a:spcBef>
            <a:spcAft>
              <a:spcPct val="15000"/>
            </a:spcAft>
            <a:buChar char="•"/>
          </a:pPr>
          <a:r>
            <a:rPr lang="es-ES" sz="1800" kern="1200"/>
            <a:t>Aportar a la mejora continua.</a:t>
          </a:r>
        </a:p>
      </dsp:txBody>
      <dsp:txXfrm>
        <a:off x="0" y="2518277"/>
        <a:ext cx="6377305" cy="1105650"/>
      </dsp:txXfrm>
    </dsp:sp>
    <dsp:sp modelId="{DD07B078-3354-4F1B-9438-E4F95C4B43A6}">
      <dsp:nvSpPr>
        <dsp:cNvPr id="0" name=""/>
        <dsp:cNvSpPr/>
      </dsp:nvSpPr>
      <dsp:spPr>
        <a:xfrm>
          <a:off x="318865" y="225259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a:t>Objetivo</a:t>
          </a:r>
          <a:endParaRPr lang="zh-CN" altLang="en-US" sz="1800" kern="1200"/>
        </a:p>
      </dsp:txBody>
      <dsp:txXfrm>
        <a:off x="344804" y="2278536"/>
        <a:ext cx="4412235" cy="479482"/>
      </dsp:txXfrm>
    </dsp:sp>
    <dsp:sp modelId="{F855875C-E8B4-4273-8C6C-6A8EC3091B3C}">
      <dsp:nvSpPr>
        <dsp:cNvPr id="0" name=""/>
        <dsp:cNvSpPr/>
      </dsp:nvSpPr>
      <dsp:spPr>
        <a:xfrm>
          <a:off x="0" y="3986807"/>
          <a:ext cx="6377305" cy="793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a:t>Todo el equipo ágil.</a:t>
          </a:r>
        </a:p>
      </dsp:txBody>
      <dsp:txXfrm>
        <a:off x="0" y="3986807"/>
        <a:ext cx="6377305" cy="793800"/>
      </dsp:txXfrm>
    </dsp:sp>
    <dsp:sp modelId="{F8B30F84-9FC1-4455-B8FC-CA5DC2189586}">
      <dsp:nvSpPr>
        <dsp:cNvPr id="0" name=""/>
        <dsp:cNvSpPr/>
      </dsp:nvSpPr>
      <dsp:spPr>
        <a:xfrm>
          <a:off x="318865" y="372112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dirty="0"/>
            <a:t>Quién Participa?</a:t>
          </a:r>
          <a:endParaRPr lang="zh-CN" altLang="en-US" sz="1800" kern="1200" dirty="0"/>
        </a:p>
      </dsp:txBody>
      <dsp:txXfrm>
        <a:off x="344804" y="3747066"/>
        <a:ext cx="4412235"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1ED5B-86C5-4F33-9AFB-CF29287F5ADA}">
      <dsp:nvSpPr>
        <dsp:cNvPr id="0" name=""/>
        <dsp:cNvSpPr/>
      </dsp:nvSpPr>
      <dsp:spPr>
        <a:xfrm rot="16200000">
          <a:off x="-1139746" y="1140562"/>
          <a:ext cx="4403725" cy="21225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en-US" sz="1300" kern="1200" dirty="0">
              <a:sym typeface="+mn-ea"/>
            </a:rPr>
            <a:t>Qué es?</a:t>
          </a:r>
          <a:endParaRPr lang="es-ES" altLang="en-US" sz="1300" kern="1200" dirty="0"/>
        </a:p>
        <a:p>
          <a:pPr marL="0" lvl="0" indent="0" algn="ctr" defTabSz="577850">
            <a:lnSpc>
              <a:spcPct val="100000"/>
            </a:lnSpc>
            <a:spcBef>
              <a:spcPct val="0"/>
            </a:spcBef>
            <a:spcAft>
              <a:spcPct val="35000"/>
            </a:spcAft>
            <a:buNone/>
          </a:pPr>
          <a:r>
            <a:rPr lang="es-ES" altLang="en-US" sz="1300" kern="1200" dirty="0">
              <a:sym typeface="+mn-ea"/>
            </a:rPr>
            <a:t>Es una </a:t>
          </a:r>
          <a:r>
            <a:rPr lang="es-ES" altLang="zh-CN" sz="1300" kern="1200" dirty="0">
              <a:sym typeface="+mn-ea"/>
            </a:rPr>
            <a:t>reunión d</a:t>
          </a:r>
          <a:r>
            <a:rPr lang="es-ES" altLang="en-US" sz="1300" kern="1200" dirty="0">
              <a:sym typeface="+mn-ea"/>
            </a:rPr>
            <a:t>e sincronización, que se realiza todos los días para que el equipo de una manera rápida comente sus avances diarios  en lo comprometido durante la iteración.</a:t>
          </a:r>
          <a:endParaRPr lang="zh-CN" altLang="en-US" sz="1300" kern="1200" dirty="0"/>
        </a:p>
      </dsp:txBody>
      <dsp:txXfrm rot="5400000">
        <a:off x="817" y="880744"/>
        <a:ext cx="2122599" cy="2642235"/>
      </dsp:txXfrm>
    </dsp:sp>
    <dsp:sp modelId="{CB90536C-45AA-4FBE-BCAF-99890DDD97C8}">
      <dsp:nvSpPr>
        <dsp:cNvPr id="0" name=""/>
        <dsp:cNvSpPr/>
      </dsp:nvSpPr>
      <dsp:spPr>
        <a:xfrm rot="16200000">
          <a:off x="1142047" y="1140562"/>
          <a:ext cx="4403725" cy="21225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zh-CN" sz="1300" kern="1200"/>
            <a:t>Objetivo</a:t>
          </a:r>
        </a:p>
        <a:p>
          <a:pPr marL="0" lvl="0" indent="0" algn="ctr" defTabSz="577850">
            <a:lnSpc>
              <a:spcPct val="100000"/>
            </a:lnSpc>
            <a:spcBef>
              <a:spcPct val="0"/>
            </a:spcBef>
            <a:spcAft>
              <a:spcPct val="35000"/>
            </a:spcAft>
            <a:buNone/>
          </a:pPr>
          <a:endParaRPr lang="es-ES" altLang="zh-CN" sz="1300" kern="1200"/>
        </a:p>
        <a:p>
          <a:pPr marL="0" lvl="0" indent="0" algn="ctr" defTabSz="577850">
            <a:lnSpc>
              <a:spcPct val="100000"/>
            </a:lnSpc>
            <a:spcBef>
              <a:spcPct val="0"/>
            </a:spcBef>
            <a:spcAft>
              <a:spcPct val="35000"/>
            </a:spcAft>
            <a:buNone/>
          </a:pPr>
          <a:r>
            <a:rPr lang="es-ES" altLang="zh-CN" sz="1300" kern="1200"/>
            <a:t>Sincronizar al equipo en las tareas ejecutadas en un día de trabajo.</a:t>
          </a:r>
        </a:p>
      </dsp:txBody>
      <dsp:txXfrm rot="5400000">
        <a:off x="2282610" y="880744"/>
        <a:ext cx="2122599" cy="2642235"/>
      </dsp:txXfrm>
    </dsp:sp>
    <dsp:sp modelId="{35A89FA7-451D-44F0-A02E-1277ECD1BBE6}">
      <dsp:nvSpPr>
        <dsp:cNvPr id="0" name=""/>
        <dsp:cNvSpPr/>
      </dsp:nvSpPr>
      <dsp:spPr>
        <a:xfrm rot="16200000">
          <a:off x="3423841" y="1140562"/>
          <a:ext cx="4403725" cy="21225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Quién Participa?</a:t>
          </a:r>
        </a:p>
        <a:p>
          <a:pPr marL="0" lvl="0" indent="0" algn="ctr" defTabSz="577850">
            <a:lnSpc>
              <a:spcPct val="100000"/>
            </a:lnSpc>
            <a:spcBef>
              <a:spcPct val="0"/>
            </a:spcBef>
            <a:spcAft>
              <a:spcPct val="35000"/>
            </a:spcAft>
            <a:buNone/>
          </a:pPr>
          <a:r>
            <a:rPr lang="es-ES" altLang="zh-CN" sz="1300" kern="1200"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p>
      </dsp:txBody>
      <dsp:txXfrm rot="5400000">
        <a:off x="4564404" y="880744"/>
        <a:ext cx="2122599" cy="2642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492" y="1189971"/>
          <a:ext cx="1940518" cy="27470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Qué es?</a:t>
          </a:r>
        </a:p>
        <a:p>
          <a:pPr marL="0" lvl="0" indent="0" algn="ctr" defTabSz="666750">
            <a:lnSpc>
              <a:spcPct val="100000"/>
            </a:lnSpc>
            <a:spcBef>
              <a:spcPct val="0"/>
            </a:spcBef>
            <a:spcAft>
              <a:spcPct val="35000"/>
            </a:spcAft>
            <a:buNone/>
          </a:pPr>
          <a:r>
            <a:rPr lang="es-ES" altLang="zh-CN" sz="1500" kern="1200" dirty="0"/>
            <a:t>Es el evento en el cual se realiza demostración del incremento del producto construido por los equipos ágiles y/o tren ágil, al final de cada iteración.</a:t>
          </a:r>
        </a:p>
        <a:p>
          <a:pPr marL="0" lvl="0" indent="0" algn="ctr" defTabSz="666750">
            <a:lnSpc>
              <a:spcPct val="100000"/>
            </a:lnSpc>
            <a:spcBef>
              <a:spcPct val="0"/>
            </a:spcBef>
            <a:spcAft>
              <a:spcPct val="35000"/>
            </a:spcAft>
            <a:buNone/>
          </a:pPr>
          <a:endParaRPr lang="es-ES" altLang="zh-CN" sz="1500" kern="1200" dirty="0"/>
        </a:p>
      </dsp:txBody>
      <dsp:txXfrm>
        <a:off x="63328" y="1246807"/>
        <a:ext cx="1826846" cy="2633374"/>
      </dsp:txXfrm>
    </dsp:sp>
    <dsp:sp modelId="{8A5CF0CE-3323-464D-9C63-05C1BDB053F5}">
      <dsp:nvSpPr>
        <dsp:cNvPr id="0" name=""/>
        <dsp:cNvSpPr/>
      </dsp:nvSpPr>
      <dsp:spPr>
        <a:xfrm>
          <a:off x="2141062" y="2322870"/>
          <a:ext cx="411389" cy="48124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141062" y="2419120"/>
        <a:ext cx="287972" cy="288748"/>
      </dsp:txXfrm>
    </dsp:sp>
    <dsp:sp modelId="{552FB8E7-A5FB-4CC3-94C3-CE0BDF19F9F1}">
      <dsp:nvSpPr>
        <dsp:cNvPr id="0" name=""/>
        <dsp:cNvSpPr/>
      </dsp:nvSpPr>
      <dsp:spPr>
        <a:xfrm>
          <a:off x="2723218" y="1189971"/>
          <a:ext cx="1940518" cy="2747046"/>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a:t>Objetivo</a:t>
          </a:r>
        </a:p>
        <a:p>
          <a:pPr marL="0" lvl="0" indent="0" algn="ctr" defTabSz="666750">
            <a:lnSpc>
              <a:spcPct val="100000"/>
            </a:lnSpc>
            <a:spcBef>
              <a:spcPct val="0"/>
            </a:spcBef>
            <a:spcAft>
              <a:spcPct val="35000"/>
            </a:spcAft>
            <a:buNone/>
          </a:pPr>
          <a:r>
            <a:rPr lang="es-ES" altLang="zh-CN" sz="1500" kern="1200"/>
            <a:t>Medir el progreso durante un PI.</a:t>
          </a:r>
        </a:p>
        <a:p>
          <a:pPr marL="0" lvl="0" indent="0" algn="ctr" defTabSz="666750">
            <a:lnSpc>
              <a:spcPct val="100000"/>
            </a:lnSpc>
            <a:spcBef>
              <a:spcPct val="0"/>
            </a:spcBef>
            <a:spcAft>
              <a:spcPct val="35000"/>
            </a:spcAft>
            <a:buNone/>
          </a:pPr>
          <a:r>
            <a:rPr lang="es-ES" altLang="zh-CN" sz="1500" kern="1200"/>
            <a:t>Recibir feedback para garantizar calidad y satisfacción del los Business owners.</a:t>
          </a:r>
        </a:p>
      </dsp:txBody>
      <dsp:txXfrm>
        <a:off x="2780054" y="1246807"/>
        <a:ext cx="1826846" cy="2633374"/>
      </dsp:txXfrm>
    </dsp:sp>
    <dsp:sp modelId="{353C3794-50AA-4D44-83C9-CE28317C3317}">
      <dsp:nvSpPr>
        <dsp:cNvPr id="0" name=""/>
        <dsp:cNvSpPr/>
      </dsp:nvSpPr>
      <dsp:spPr>
        <a:xfrm>
          <a:off x="4857788" y="2322870"/>
          <a:ext cx="411389" cy="481248"/>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857788" y="2419120"/>
        <a:ext cx="287972" cy="288748"/>
      </dsp:txXfrm>
    </dsp:sp>
    <dsp:sp modelId="{A1E15D63-E1FF-4A28-A04F-A2B65927BC31}">
      <dsp:nvSpPr>
        <dsp:cNvPr id="0" name=""/>
        <dsp:cNvSpPr/>
      </dsp:nvSpPr>
      <dsp:spPr>
        <a:xfrm>
          <a:off x="5439944" y="1189971"/>
          <a:ext cx="1940518" cy="274704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Quién Participa? </a:t>
          </a:r>
        </a:p>
        <a:p>
          <a:pPr marL="0" lvl="0" indent="0" algn="ctr" defTabSz="666750">
            <a:lnSpc>
              <a:spcPct val="100000"/>
            </a:lnSpc>
            <a:spcBef>
              <a:spcPct val="0"/>
            </a:spcBef>
            <a:spcAft>
              <a:spcPct val="35000"/>
            </a:spcAft>
            <a:buNone/>
          </a:pPr>
          <a:r>
            <a:rPr lang="es-ES" altLang="zh-CN" sz="1500" kern="1200" dirty="0"/>
            <a:t>Equipos  y/o trenes ágiles, Business </a:t>
          </a:r>
          <a:r>
            <a:rPr lang="es-ES" altLang="zh-CN" sz="1500" kern="1200" dirty="0" err="1"/>
            <a:t>Owners</a:t>
          </a:r>
          <a:r>
            <a:rPr lang="es-ES" altLang="zh-CN" sz="1500" kern="1200" dirty="0"/>
            <a:t> y </a:t>
          </a:r>
          <a:r>
            <a:rPr lang="es-ES" altLang="zh-CN" sz="1500" kern="1200" dirty="0" err="1"/>
            <a:t>stakeholders</a:t>
          </a:r>
          <a:r>
            <a:rPr lang="es-ES" altLang="zh-CN" sz="1500" kern="1200" dirty="0"/>
            <a:t>.</a:t>
          </a:r>
        </a:p>
      </dsp:txBody>
      <dsp:txXfrm>
        <a:off x="5496780" y="1246807"/>
        <a:ext cx="1826846" cy="26333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A53AF-32DA-4A7C-9949-9AA1E1DFAF48}">
      <dsp:nvSpPr>
        <dsp:cNvPr id="0" name=""/>
        <dsp:cNvSpPr/>
      </dsp:nvSpPr>
      <dsp:spPr>
        <a:xfrm>
          <a:off x="0" y="0"/>
          <a:ext cx="5535930" cy="1141476"/>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100000"/>
            </a:lnSpc>
            <a:spcBef>
              <a:spcPct val="0"/>
            </a:spcBef>
            <a:spcAft>
              <a:spcPct val="35000"/>
            </a:spcAft>
            <a:buNone/>
          </a:pPr>
          <a:r>
            <a:rPr lang="es-ES" altLang="zh-CN" sz="4900" kern="1200"/>
            <a:t>Scrum Of Scrums</a:t>
          </a:r>
          <a:endParaRPr lang="zh-CN" altLang="en-US" sz="4900" kern="1200"/>
        </a:p>
      </dsp:txBody>
      <dsp:txXfrm>
        <a:off x="0" y="0"/>
        <a:ext cx="5535930" cy="1141476"/>
      </dsp:txXfrm>
    </dsp:sp>
    <dsp:sp modelId="{65D0C626-E678-4B51-98B9-40984CA4202A}">
      <dsp:nvSpPr>
        <dsp:cNvPr id="0" name=""/>
        <dsp:cNvSpPr/>
      </dsp:nvSpPr>
      <dsp:spPr>
        <a:xfrm>
          <a:off x="2703" y="1141476"/>
          <a:ext cx="1843507" cy="2397099"/>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Qué es?</a:t>
          </a:r>
        </a:p>
        <a:p>
          <a:pPr marL="0" lvl="0" indent="0" algn="ctr" defTabSz="577850">
            <a:lnSpc>
              <a:spcPct val="100000"/>
            </a:lnSpc>
            <a:spcBef>
              <a:spcPct val="0"/>
            </a:spcBef>
            <a:spcAft>
              <a:spcPct val="35000"/>
            </a:spcAft>
            <a:buNone/>
          </a:pPr>
          <a:r>
            <a:rPr lang="es-ES" altLang="zh-CN" sz="1300" kern="1200" dirty="0"/>
            <a:t>Reunión de sincronización,  para validar dependencias, impedimentos y progreso de los equipos ágiles que pertenecen a un tren. </a:t>
          </a:r>
        </a:p>
      </dsp:txBody>
      <dsp:txXfrm>
        <a:off x="2703" y="1141476"/>
        <a:ext cx="1843507" cy="2397099"/>
      </dsp:txXfrm>
    </dsp:sp>
    <dsp:sp modelId="{18008A20-4C25-47E9-B65A-260C477ED446}">
      <dsp:nvSpPr>
        <dsp:cNvPr id="0" name=""/>
        <dsp:cNvSpPr/>
      </dsp:nvSpPr>
      <dsp:spPr>
        <a:xfrm>
          <a:off x="1846211" y="1141476"/>
          <a:ext cx="1843507" cy="2397099"/>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Objetivo</a:t>
          </a:r>
        </a:p>
        <a:p>
          <a:pPr marL="0" lvl="0" indent="0" algn="ctr" defTabSz="577850">
            <a:lnSpc>
              <a:spcPct val="100000"/>
            </a:lnSpc>
            <a:spcBef>
              <a:spcPct val="0"/>
            </a:spcBef>
            <a:spcAft>
              <a:spcPct val="35000"/>
            </a:spcAft>
            <a:buNone/>
          </a:pPr>
          <a:r>
            <a:rPr lang="es-ES" altLang="zh-CN" sz="1300" kern="1200" dirty="0"/>
            <a:t>Permitir al RTE y al grupo de Scrum Masters obtener una visión global del avance, progreso e impedimentos de lo equipos para generar acciones de apoyo o escalamiento que faciliten el flujo de trabajo de los mismos. </a:t>
          </a:r>
        </a:p>
      </dsp:txBody>
      <dsp:txXfrm>
        <a:off x="1846211" y="1141476"/>
        <a:ext cx="1843507" cy="2397099"/>
      </dsp:txXfrm>
    </dsp:sp>
    <dsp:sp modelId="{81CF33A1-7295-4740-80AE-05AA3F96CC32}">
      <dsp:nvSpPr>
        <dsp:cNvPr id="0" name=""/>
        <dsp:cNvSpPr/>
      </dsp:nvSpPr>
      <dsp:spPr>
        <a:xfrm>
          <a:off x="3689718" y="1141476"/>
          <a:ext cx="1843507" cy="2397099"/>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Quien Participa?</a:t>
          </a:r>
        </a:p>
        <a:p>
          <a:pPr marL="0" lvl="0" indent="0" algn="ctr" defTabSz="577850">
            <a:lnSpc>
              <a:spcPct val="100000"/>
            </a:lnSpc>
            <a:spcBef>
              <a:spcPct val="0"/>
            </a:spcBef>
            <a:spcAft>
              <a:spcPct val="35000"/>
            </a:spcAft>
            <a:buNone/>
          </a:pPr>
          <a:r>
            <a:rPr lang="es-ES" altLang="zh-CN" sz="1300" kern="1200" dirty="0"/>
            <a:t>Los Scrum master y o lideres de equipos ágiles y el RTE.</a:t>
          </a:r>
        </a:p>
      </dsp:txBody>
      <dsp:txXfrm>
        <a:off x="3689718" y="1141476"/>
        <a:ext cx="1843507" cy="2397099"/>
      </dsp:txXfrm>
    </dsp:sp>
    <dsp:sp modelId="{831132C6-EFB2-47B4-842A-89D29CEDEEEA}">
      <dsp:nvSpPr>
        <dsp:cNvPr id="0" name=""/>
        <dsp:cNvSpPr/>
      </dsp:nvSpPr>
      <dsp:spPr>
        <a:xfrm>
          <a:off x="0" y="3538575"/>
          <a:ext cx="5535930" cy="266344"/>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2646870" y="2486501"/>
          <a:ext cx="1957959" cy="19579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100000"/>
            </a:lnSpc>
            <a:spcBef>
              <a:spcPct val="0"/>
            </a:spcBef>
            <a:spcAft>
              <a:spcPct val="35000"/>
            </a:spcAft>
            <a:buNone/>
          </a:pPr>
          <a:r>
            <a:rPr lang="es-ES" altLang="zh-CN" sz="4200" kern="1200"/>
            <a:t>PO SYNC</a:t>
          </a:r>
          <a:endParaRPr lang="zh-CN" altLang="en-US" sz="4200" kern="1200"/>
        </a:p>
      </dsp:txBody>
      <dsp:txXfrm>
        <a:off x="2933606" y="2773237"/>
        <a:ext cx="1384487" cy="1384487"/>
      </dsp:txXfrm>
    </dsp:sp>
    <dsp:sp modelId="{B849A6F3-9933-4C36-AF65-6098308CBC3C}">
      <dsp:nvSpPr>
        <dsp:cNvPr id="0" name=""/>
        <dsp:cNvSpPr/>
      </dsp:nvSpPr>
      <dsp:spPr>
        <a:xfrm rot="12900000">
          <a:off x="1249879" y="2098485"/>
          <a:ext cx="1644330" cy="558018"/>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468535" y="1161895"/>
          <a:ext cx="1860061" cy="148804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Qué es?</a:t>
          </a:r>
        </a:p>
        <a:p>
          <a:pPr marL="0" lvl="0" indent="0" algn="ctr" defTabSz="488950">
            <a:lnSpc>
              <a:spcPct val="100000"/>
            </a:lnSpc>
            <a:spcBef>
              <a:spcPct val="0"/>
            </a:spcBef>
            <a:spcAft>
              <a:spcPct val="35000"/>
            </a:spcAft>
            <a:buNone/>
          </a:pPr>
          <a:r>
            <a:rPr lang="es-ES" altLang="zh-CN" sz="1100" kern="1200"/>
            <a:t>Es una reunión de sincronización de los PO,  en la cual se revisa a nivel de  negocio el avance de los proyectos de cada equipo ágil.    </a:t>
          </a:r>
          <a:endParaRPr lang="zh-CN" altLang="en-US" sz="1100" kern="1200"/>
        </a:p>
      </dsp:txBody>
      <dsp:txXfrm>
        <a:off x="512118" y="1205478"/>
        <a:ext cx="1772895" cy="1400882"/>
      </dsp:txXfrm>
    </dsp:sp>
    <dsp:sp modelId="{8A478794-BDE0-4AD6-9479-89CDBFC37EB7}">
      <dsp:nvSpPr>
        <dsp:cNvPr id="0" name=""/>
        <dsp:cNvSpPr/>
      </dsp:nvSpPr>
      <dsp:spPr>
        <a:xfrm rot="16200000">
          <a:off x="2803684" y="1289625"/>
          <a:ext cx="1644330" cy="558018"/>
        </a:xfrm>
        <a:prstGeom prst="lef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2695819" y="2444"/>
          <a:ext cx="1860061" cy="1488048"/>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Objetivo</a:t>
          </a:r>
        </a:p>
        <a:p>
          <a:pPr marL="0" lvl="0" indent="0" algn="ctr" defTabSz="488950">
            <a:lnSpc>
              <a:spcPct val="100000"/>
            </a:lnSpc>
            <a:spcBef>
              <a:spcPct val="0"/>
            </a:spcBef>
            <a:spcAft>
              <a:spcPct val="35000"/>
            </a:spcAft>
            <a:buNone/>
          </a:pPr>
          <a:r>
            <a:rPr lang="es-ES" altLang="zh-CN" sz="1100" kern="1200"/>
            <a:t>Validar el progreso de los equipos Y/o tren ágil, con respecto al cumplimiento de los objetivos trazados para el PI .</a:t>
          </a:r>
        </a:p>
      </dsp:txBody>
      <dsp:txXfrm>
        <a:off x="2739402" y="46027"/>
        <a:ext cx="1772895" cy="1400882"/>
      </dsp:txXfrm>
    </dsp:sp>
    <dsp:sp modelId="{D0718308-59AC-43E6-A882-4828EE4494C2}">
      <dsp:nvSpPr>
        <dsp:cNvPr id="0" name=""/>
        <dsp:cNvSpPr/>
      </dsp:nvSpPr>
      <dsp:spPr>
        <a:xfrm rot="19500000">
          <a:off x="4357490" y="2098485"/>
          <a:ext cx="1644330" cy="558018"/>
        </a:xfrm>
        <a:prstGeom prst="lef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4923103" y="1161895"/>
          <a:ext cx="1860061" cy="1488048"/>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Quién participa?</a:t>
          </a:r>
          <a:endParaRPr lang="zh-CN" altLang="en-US" sz="1100" kern="1200"/>
        </a:p>
        <a:p>
          <a:pPr marL="0" lvl="0" indent="0" algn="ctr" defTabSz="488950">
            <a:lnSpc>
              <a:spcPct val="100000"/>
            </a:lnSpc>
            <a:spcBef>
              <a:spcPct val="0"/>
            </a:spcBef>
            <a:spcAft>
              <a:spcPct val="35000"/>
            </a:spcAft>
            <a:buNone/>
          </a:pPr>
          <a:r>
            <a:rPr lang="es-ES" altLang="zh-CN" sz="1100" kern="1200"/>
            <a:t>Los Prodcut Owners,  gerentes de producto,  Product Manager. </a:t>
          </a:r>
        </a:p>
      </dsp:txBody>
      <dsp:txXfrm>
        <a:off x="4966686" y="1205478"/>
        <a:ext cx="1772895" cy="1400882"/>
      </dsp:txXfrm>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4" Type="http://schemas.openxmlformats.org/officeDocument/2006/relationships/image" Target="../media/image4.emf"/><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endPar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endParaRPr lang="es-ES"/>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endParaRPr lang="es-ES"/>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endParaRPr lang="es-ES"/>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endParaRPr lang="es-ES"/>
          </a:p>
        </p:txBody>
      </p:sp>
      <p:sp>
        <p:nvSpPr>
          <p:cNvPr id="5" name="Marcador de fecha 4"/>
          <p:cNvSpPr>
            <a:spLocks noGrp="1"/>
          </p:cNvSpPr>
          <p:nvPr>
            <p:ph type="dt" sz="half" idx="10"/>
          </p:nvPr>
        </p:nvSpPr>
        <p:spPr/>
        <p:txBody>
          <a:bodyPr/>
          <a:lstStyle/>
          <a:p>
            <a:fld id="{DFF8855A-BA0E-400D-A28E-AE035F2EE608}" type="datetimeFigureOut">
              <a:rPr lang="es-CO" smtClean="0"/>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endParaRPr lang="es-ES"/>
          </a:p>
        </p:txBody>
      </p:sp>
      <p:sp>
        <p:nvSpPr>
          <p:cNvPr id="5" name="Marcador de fecha 4"/>
          <p:cNvSpPr>
            <a:spLocks noGrp="1"/>
          </p:cNvSpPr>
          <p:nvPr>
            <p:ph type="dt" sz="half" idx="10"/>
          </p:nvPr>
        </p:nvSpPr>
        <p:spPr/>
        <p:txBody>
          <a:bodyPr/>
          <a:lstStyle/>
          <a:p>
            <a:fld id="{DFF8855A-BA0E-400D-A28E-AE035F2EE608}" type="datetimeFigureOut">
              <a:rPr lang="es-CO" smtClean="0"/>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endPar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showMasterSp="0"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showMasterSp="0">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showMasterSp="0">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endParaRPr lang="es-ES"/>
          </a:p>
        </p:txBody>
      </p:sp>
      <p:sp>
        <p:nvSpPr>
          <p:cNvPr id="4" name="Marcador de fecha 3"/>
          <p:cNvSpPr>
            <a:spLocks noGrp="1"/>
          </p:cNvSpPr>
          <p:nvPr>
            <p:ph type="dt" sz="half" idx="10"/>
          </p:nvPr>
        </p:nvSpPr>
        <p:spPr/>
        <p:txBody>
          <a:bodyPr/>
          <a:lstStyle/>
          <a:p>
            <a:fld id="{DFF8855A-BA0E-400D-A28E-AE035F2EE608}" type="datetimeFigureOut">
              <a:rPr lang="es-CO" smtClean="0"/>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endParaRPr lang="en-GB" dirty="0"/>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endParaRPr lang="en-GB"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endParaRPr lang="en-GB" dirty="0"/>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endParaRPr lang="es-ES"/>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endParaRPr lang="es-ES"/>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endParaRPr lang="es-ES"/>
          </a:p>
        </p:txBody>
      </p:sp>
      <p:sp>
        <p:nvSpPr>
          <p:cNvPr id="5" name="Marcador de fecha 4"/>
          <p:cNvSpPr>
            <a:spLocks noGrp="1"/>
          </p:cNvSpPr>
          <p:nvPr>
            <p:ph type="dt" sz="half" idx="10"/>
          </p:nvPr>
        </p:nvSpPr>
        <p:spPr/>
        <p:txBody>
          <a:bodyPr/>
          <a:lstStyle/>
          <a:p>
            <a:fld id="{DFF8855A-BA0E-400D-A28E-AE035F2EE608}" type="datetimeFigureOut">
              <a:rPr lang="es-CO" smtClean="0"/>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endParaRPr lang="es-ES"/>
          </a:p>
        </p:txBody>
      </p:sp>
      <p:sp>
        <p:nvSpPr>
          <p:cNvPr id="5" name="Marcador de fecha 4"/>
          <p:cNvSpPr>
            <a:spLocks noGrp="1"/>
          </p:cNvSpPr>
          <p:nvPr>
            <p:ph type="dt" sz="half" idx="10"/>
          </p:nvPr>
        </p:nvSpPr>
        <p:spPr/>
        <p:txBody>
          <a:bodyPr/>
          <a:lstStyle/>
          <a:p>
            <a:fld id="{DFF8855A-BA0E-400D-A28E-AE035F2EE608}" type="datetimeFigureOut">
              <a:rPr lang="es-CO" smtClean="0"/>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5.xml"/><Relationship Id="rId8" Type="http://schemas.openxmlformats.org/officeDocument/2006/relationships/slideLayout" Target="../slideLayouts/slideLayout34.xml"/><Relationship Id="rId7" Type="http://schemas.openxmlformats.org/officeDocument/2006/relationships/slideLayout" Target="../slideLayouts/slideLayout33.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0" Type="http://schemas.openxmlformats.org/officeDocument/2006/relationships/theme" Target="../theme/theme3.xml"/><Relationship Id="rId2" Type="http://schemas.openxmlformats.org/officeDocument/2006/relationships/slideLayout" Target="../slideLayouts/slideLayout28.xml"/><Relationship Id="rId19" Type="http://schemas.openxmlformats.org/officeDocument/2006/relationships/image" Target="../media/image4.emf"/><Relationship Id="rId18" Type="http://schemas.openxmlformats.org/officeDocument/2006/relationships/slideLayout" Target="../slideLayouts/slideLayout44.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endParaRPr lang="es-ES"/>
          </a:p>
          <a:p>
            <a:pPr lvl="1"/>
            <a:r>
              <a:rPr lang="es-ES"/>
              <a:t>Segundo nivel</a:t>
            </a:r>
            <a:endParaRPr lang="es-ES"/>
          </a:p>
          <a:p>
            <a:pPr lvl="2"/>
            <a:r>
              <a:rPr lang="es-ES"/>
              <a:t>Tercer nivel</a:t>
            </a:r>
            <a:endParaRPr lang="es-ES"/>
          </a:p>
          <a:p>
            <a:pPr lvl="3"/>
            <a:r>
              <a:rPr lang="es-ES"/>
              <a:t>Cuarto nivel</a:t>
            </a:r>
            <a:endParaRPr lang="es-ES"/>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endParaRPr lang="en-GB" dirty="0"/>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endParaRPr lang="en-GB" sz="1000" dirty="0">
              <a:solidFill>
                <a:schemeClr val="accent1"/>
              </a:solidFill>
            </a:endParaRPr>
          </a:p>
        </p:txBody>
      </p:sp>
      <p:pic>
        <p:nvPicPr>
          <p:cNvPr id="14" name="Picture 13"/>
          <p:cNvPicPr>
            <a:picLocks noChangeAspect="1"/>
          </p:cNvPicPr>
          <p:nvPr userDrawn="1"/>
        </p:nvPicPr>
        <p:blipFill>
          <a:blip r:embed="rId19"/>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45.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7.xml"/><Relationship Id="rId2" Type="http://schemas.openxmlformats.org/officeDocument/2006/relationships/image" Target="../media/image46.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image" Target="../media/image49.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image" Target="../media/image50.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7.png"/><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9.png"/><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6" Type="http://schemas.openxmlformats.org/officeDocument/2006/relationships/slideLayout" Target="../slideLayouts/slideLayout12.xml"/><Relationship Id="rId25" Type="http://schemas.openxmlformats.org/officeDocument/2006/relationships/image" Target="../media/image43.png"/><Relationship Id="rId24" Type="http://schemas.openxmlformats.org/officeDocument/2006/relationships/image" Target="../media/image42.png"/><Relationship Id="rId23" Type="http://schemas.openxmlformats.org/officeDocument/2006/relationships/image" Target="../media/image41.png"/><Relationship Id="rId22" Type="http://schemas.openxmlformats.org/officeDocument/2006/relationships/image" Target="../media/image40.png"/><Relationship Id="rId21" Type="http://schemas.openxmlformats.org/officeDocument/2006/relationships/image" Target="../media/image39.png"/><Relationship Id="rId20" Type="http://schemas.openxmlformats.org/officeDocument/2006/relationships/image" Target="../media/image38.png"/><Relationship Id="rId2" Type="http://schemas.openxmlformats.org/officeDocument/2006/relationships/image" Target="../media/image21.png"/><Relationship Id="rId19" Type="http://schemas.openxmlformats.org/officeDocument/2006/relationships/image" Target="../media/image37.png"/><Relationship Id="rId18" Type="http://schemas.openxmlformats.org/officeDocument/2006/relationships/image" Target="../media/image36.png"/><Relationship Id="rId17" Type="http://schemas.openxmlformats.org/officeDocument/2006/relationships/image" Target="../media/image35.png"/><Relationship Id="rId16" Type="http://schemas.openxmlformats.org/officeDocument/2006/relationships/image" Target="../media/image34.png"/><Relationship Id="rId15" Type="http://schemas.openxmlformats.org/officeDocument/2006/relationships/image" Target="../media/image33.png"/><Relationship Id="rId14" Type="http://schemas.openxmlformats.org/officeDocument/2006/relationships/image" Target="../media/image32.png"/><Relationship Id="rId13" Type="http://schemas.microsoft.com/office/2007/relationships/hdphoto" Target="../media/hdphoto1.wdp"/><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249608" cy="369332"/>
          </a:xfrm>
          <a:prstGeom prst="rect">
            <a:avLst/>
          </a:prstGeom>
        </p:spPr>
        <p:txBody>
          <a:bodyPr wrap="none">
            <a:spAutoFit/>
          </a:bodyPr>
          <a:lstStyle/>
          <a:p>
            <a:r>
              <a:rPr lang="es-ES" altLang="en-US" dirty="0">
                <a:solidFill>
                  <a:schemeClr val="accent1">
                    <a:lumMod val="75000"/>
                  </a:schemeClr>
                </a:solidFill>
              </a:rPr>
              <a:t>21</a:t>
            </a:r>
            <a:r>
              <a:rPr lang="en-US" dirty="0">
                <a:solidFill>
                  <a:schemeClr val="accent1">
                    <a:lumMod val="75000"/>
                  </a:schemeClr>
                </a:solidFill>
              </a:rPr>
              <a:t> de </a:t>
            </a:r>
            <a:r>
              <a:rPr lang="en-US" dirty="0" err="1">
                <a:solidFill>
                  <a:schemeClr val="accent1">
                    <a:lumMod val="75000"/>
                  </a:schemeClr>
                </a:solidFill>
              </a:rPr>
              <a:t>Noviembre</a:t>
            </a:r>
            <a:r>
              <a:rPr lang="en-US" dirty="0">
                <a:solidFill>
                  <a:schemeClr val="accent1">
                    <a:lumMod val="75000"/>
                  </a:schemeClr>
                </a:solidFill>
              </a:rPr>
              <a:t> de 2018  V1</a:t>
            </a:r>
            <a:endParaRPr lang="en-US" dirty="0">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 un PI </a:t>
            </a:r>
            <a:r>
              <a:rPr lang="es-ES" altLang="en-US" dirty="0" err="1"/>
              <a:t>Planning</a:t>
            </a:r>
            <a:r>
              <a:rPr lang="es-ES" altLang="en-US" dirty="0"/>
              <a:t>?</a:t>
            </a:r>
            <a:endParaRPr lang="es-ES" altLang="en-US" dirty="0"/>
          </a:p>
        </p:txBody>
      </p:sp>
      <p:sp>
        <p:nvSpPr>
          <p:cNvPr id="9" name="Proceso alternativo 8"/>
          <p:cNvSpPr/>
          <p:nvPr/>
        </p:nvSpPr>
        <p:spPr>
          <a:xfrm>
            <a:off x="645795" y="3125470"/>
            <a:ext cx="2552700" cy="3058795"/>
          </a:xfrm>
          <a:prstGeom prst="flowChartAlternateProcess">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endParaRPr lang="es-ES" altLang="en-US" dirty="0">
              <a:solidFill>
                <a:schemeClr val="tx1"/>
              </a:solidFill>
            </a:endParaRPr>
          </a:p>
          <a:p>
            <a:pPr algn="ctr"/>
            <a:endParaRPr lang="es-ES" altLang="en-US" dirty="0"/>
          </a:p>
        </p:txBody>
      </p:sp>
      <p:sp>
        <p:nvSpPr>
          <p:cNvPr id="10" name="Llamada de óvalo 9"/>
          <p:cNvSpPr/>
          <p:nvPr/>
        </p:nvSpPr>
        <p:spPr>
          <a:xfrm>
            <a:off x="4201160" y="1589405"/>
            <a:ext cx="2078355" cy="1047115"/>
          </a:xfrm>
          <a:prstGeom prst="wedgeEllipseCallou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endParaRPr lang="es-ES" altLang="en-US"/>
          </a:p>
        </p:txBody>
      </p:sp>
      <p:sp>
        <p:nvSpPr>
          <p:cNvPr id="12" name="Proceso alternativo 11"/>
          <p:cNvSpPr/>
          <p:nvPr/>
        </p:nvSpPr>
        <p:spPr>
          <a:xfrm>
            <a:off x="3964305" y="3125470"/>
            <a:ext cx="2552700" cy="3058795"/>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PI </a:t>
            </a:r>
            <a:r>
              <a:rPr lang="es-ES" altLang="en-US" dirty="0" err="1">
                <a:solidFill>
                  <a:schemeClr val="tx1"/>
                </a:solidFill>
              </a:rPr>
              <a:t>Planning</a:t>
            </a:r>
            <a:r>
              <a:rPr lang="es-ES" altLang="en-US" dirty="0">
                <a:solidFill>
                  <a:schemeClr val="tx1"/>
                </a:solidFill>
              </a:rPr>
              <a:t> participan los siguientes Roles:</a:t>
            </a:r>
            <a:endParaRPr lang="es-ES" altLang="en-US" dirty="0">
              <a:solidFill>
                <a:schemeClr val="tx1"/>
              </a:solidFill>
            </a:endParaRPr>
          </a:p>
          <a:p>
            <a:pPr marL="285750" indent="-285750">
              <a:buFont typeface="Wingdings" panose="05000000000000000000" charset="0"/>
              <a:buChar char=""/>
            </a:pPr>
            <a:r>
              <a:rPr lang="es-ES" altLang="en-US" dirty="0" err="1">
                <a:solidFill>
                  <a:schemeClr val="tx1"/>
                </a:solidFill>
              </a:rPr>
              <a:t>Bussiness</a:t>
            </a:r>
            <a:r>
              <a:rPr lang="es-ES" altLang="en-US" dirty="0">
                <a:solidFill>
                  <a:schemeClr val="tx1"/>
                </a:solidFill>
              </a:rPr>
              <a:t> Owner</a:t>
            </a:r>
            <a:endParaRPr lang="es-ES" altLang="en-US" dirty="0">
              <a:solidFill>
                <a:schemeClr val="tx1"/>
              </a:solidFill>
            </a:endParaRPr>
          </a:p>
          <a:p>
            <a:pPr marL="285750" indent="-285750">
              <a:buFont typeface="Wingdings" panose="05000000000000000000" charset="0"/>
              <a:buChar char=""/>
            </a:pPr>
            <a:r>
              <a:rPr lang="es-ES" altLang="en-US" dirty="0">
                <a:solidFill>
                  <a:schemeClr val="tx1"/>
                </a:solidFill>
              </a:rPr>
              <a:t>RTE</a:t>
            </a:r>
            <a:endParaRPr lang="es-ES" altLang="en-US" dirty="0">
              <a:solidFill>
                <a:schemeClr val="tx1"/>
              </a:solidFill>
            </a:endParaRPr>
          </a:p>
          <a:p>
            <a:pPr marL="285750" indent="-285750">
              <a:buFont typeface="Wingdings" panose="05000000000000000000" charset="0"/>
              <a:buChar char=""/>
            </a:pPr>
            <a:r>
              <a:rPr lang="es-ES" altLang="en-US" dirty="0">
                <a:solidFill>
                  <a:schemeClr val="tx1"/>
                </a:solidFill>
              </a:rPr>
              <a:t>PM (</a:t>
            </a:r>
            <a:r>
              <a:rPr lang="es-ES" altLang="en-US" dirty="0" err="1">
                <a:solidFill>
                  <a:schemeClr val="tx1"/>
                </a:solidFill>
              </a:rPr>
              <a:t>Product</a:t>
            </a:r>
            <a:r>
              <a:rPr lang="es-ES" altLang="en-US" dirty="0">
                <a:solidFill>
                  <a:schemeClr val="tx1"/>
                </a:solidFill>
              </a:rPr>
              <a:t> </a:t>
            </a:r>
            <a:r>
              <a:rPr lang="es-ES" altLang="en-US" dirty="0" err="1">
                <a:solidFill>
                  <a:schemeClr val="tx1"/>
                </a:solidFill>
              </a:rPr>
              <a:t>Managment</a:t>
            </a:r>
            <a:r>
              <a:rPr lang="es-ES" altLang="en-US" dirty="0">
                <a:solidFill>
                  <a:schemeClr val="tx1"/>
                </a:solidFill>
              </a:rPr>
              <a:t>)</a:t>
            </a:r>
            <a:endParaRPr lang="es-ES" altLang="en-US" dirty="0">
              <a:solidFill>
                <a:schemeClr val="tx1"/>
              </a:solidFill>
            </a:endParaRPr>
          </a:p>
          <a:p>
            <a:pPr marL="285750" indent="-285750">
              <a:buFont typeface="Wingdings" panose="05000000000000000000" charset="0"/>
              <a:buChar char=""/>
            </a:pPr>
            <a:r>
              <a:rPr lang="es-ES" altLang="en-US" dirty="0" err="1">
                <a:solidFill>
                  <a:schemeClr val="tx1"/>
                </a:solidFill>
              </a:rPr>
              <a:t>System</a:t>
            </a:r>
            <a:r>
              <a:rPr lang="es-ES" altLang="en-US" dirty="0">
                <a:solidFill>
                  <a:schemeClr val="tx1"/>
                </a:solidFill>
              </a:rPr>
              <a:t> </a:t>
            </a:r>
            <a:r>
              <a:rPr lang="es-ES" altLang="en-US" dirty="0" err="1">
                <a:solidFill>
                  <a:schemeClr val="tx1"/>
                </a:solidFill>
              </a:rPr>
              <a:t>Architecture</a:t>
            </a:r>
            <a:endParaRPr lang="es-ES" altLang="en-US" dirty="0">
              <a:solidFill>
                <a:schemeClr val="tx1"/>
              </a:solidFill>
            </a:endParaRPr>
          </a:p>
          <a:p>
            <a:pPr marL="285750" indent="-285750">
              <a:buFont typeface="Wingdings" panose="05000000000000000000" charset="0"/>
              <a:buChar char=""/>
            </a:pPr>
            <a:r>
              <a:rPr lang="es-ES" altLang="en-US" dirty="0">
                <a:solidFill>
                  <a:schemeClr val="tx1"/>
                </a:solidFill>
              </a:rPr>
              <a:t>Agile </a:t>
            </a:r>
            <a:r>
              <a:rPr lang="es-ES" altLang="en-US" dirty="0" err="1">
                <a:solidFill>
                  <a:schemeClr val="tx1"/>
                </a:solidFill>
              </a:rPr>
              <a:t>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 - Objetivos</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endParaRPr lang="es-ES" altLang="en-US" dirty="0"/>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dirty="0">
                <a:solidFill>
                  <a:srgbClr val="AD198D"/>
                </a:solidFill>
              </a:rPr>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endParaRPr lang="es-ES" altLang="en-US" dirty="0"/>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endParaRPr lang="es-ES" altLang="en-US" dirty="0" err="1">
              <a:solidFill>
                <a:schemeClr val="tx1"/>
              </a:solidFill>
            </a:endParaRPr>
          </a:p>
          <a:p>
            <a:pPr marL="742950" lvl="1" indent="-285750" algn="just">
              <a:buFont typeface="Wingdings" panose="05000000000000000000" charset="0"/>
              <a:buChar char=""/>
            </a:pPr>
            <a:r>
              <a:rPr lang="es-ES" altLang="en-US" dirty="0" err="1"/>
              <a:t>features</a:t>
            </a:r>
            <a:r>
              <a:rPr lang="es-ES" altLang="en-US" dirty="0"/>
              <a:t> comprometidos</a:t>
            </a:r>
            <a:endParaRPr lang="es-ES" altLang="en-US" dirty="0"/>
          </a:p>
          <a:p>
            <a:pPr marL="742950" lvl="1" indent="-285750" algn="just">
              <a:buFont typeface="Wingdings" panose="05000000000000000000" charset="0"/>
              <a:buChar char=""/>
            </a:pPr>
            <a:r>
              <a:rPr lang="es-ES" altLang="en-US" dirty="0"/>
              <a:t>Dependencia entre equipos y features.</a:t>
            </a:r>
            <a:endParaRPr lang="es-ES" altLang="en-US" dirty="0"/>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endParaRPr lang="es-ES" altLang="en-US" dirty="0"/>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050" name="" r:id="rId1" imgW="6515100" imgH="2095500" progId="Paint.Picture">
                  <p:embed/>
                </p:oleObj>
              </mc:Choice>
              <mc:Fallback>
                <p:oleObj name="" r:id="rId1" imgW="6515100" imgH="2095500" progId="Paint.Picture">
                  <p:embed/>
                  <p:pic>
                    <p:nvPicPr>
                      <p:cNvPr id="0" name="Imagen 28"/>
                      <p:cNvPicPr/>
                      <p:nvPr/>
                    </p:nvPicPr>
                    <p:blipFill>
                      <a:blip r:embed="rId2"/>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a nivel de equipo- SAFE: PI Planning - Agenda</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endParaRPr lang="es-ES" altLang="en-US" sz="1800" dirty="0"/>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endParaRPr lang="es-ES" altLang="en-US" sz="1800" dirty="0"/>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endParaRPr lang="es-ES" altLang="en-US" sz="1800" dirty="0"/>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074" name="" r:id="rId1" imgW="6076950" imgH="4857750" progId="Paint.Picture">
                  <p:embed/>
                </p:oleObj>
              </mc:Choice>
              <mc:Fallback>
                <p:oleObj name="" r:id="rId1" imgW="6076950" imgH="4857750" progId="Paint.Picture">
                  <p:embed/>
                  <p:pic>
                    <p:nvPicPr>
                      <p:cNvPr id="0" name="Imagen 6"/>
                      <p:cNvPicPr/>
                      <p:nvPr/>
                    </p:nvPicPr>
                    <p:blipFill>
                      <a:blip r:embed="rId2"/>
                      <a:stretch>
                        <a:fillRect/>
                      </a:stretch>
                    </p:blipFill>
                    <p:spPr>
                      <a:xfrm>
                        <a:off x="6019165" y="1930400"/>
                        <a:ext cx="5334635" cy="4142105"/>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3200" b="1" dirty="0">
                <a:solidFill>
                  <a:srgbClr val="AD198D"/>
                </a:solidFill>
                <a:sym typeface="+mn-ea"/>
              </a:rPr>
              <a:t>Entradas y Salidas: PI Planning</a:t>
            </a:r>
            <a:endParaRPr lang="es-CO" sz="3200" b="1" dirty="0">
              <a:solidFill>
                <a:srgbClr val="AD198D"/>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857604" y="3161276"/>
            <a:ext cx="2947905" cy="2245360"/>
          </a:xfrm>
          <a:prstGeom prst="rect">
            <a:avLst/>
          </a:prstGeom>
        </p:spPr>
        <p:txBody>
          <a:bodyPr wrap="square">
            <a:spAutoFit/>
          </a:bodyPr>
          <a:lstStyle/>
          <a:p>
            <a:r>
              <a:rPr lang="es-CO" sz="1400" b="1" dirty="0">
                <a:solidFill>
                  <a:schemeClr val="bg1"/>
                </a:solidFill>
                <a:latin typeface="Candara" panose="020E0502030303020204" pitchFamily="34" charset="0"/>
                <a:cs typeface="Arial" panose="020B0604020202020204" pitchFamily="34" charset="0"/>
              </a:rPr>
              <a:t>¿Quiénes son los Stakeholders?</a:t>
            </a:r>
            <a:endParaRPr lang="es-CO" sz="1400" b="1" dirty="0">
              <a:solidFill>
                <a:schemeClr val="bg1"/>
              </a:solidFill>
              <a:latin typeface="Candara" panose="020E0502030303020204" pitchFamily="34" charset="0"/>
              <a:cs typeface="Arial" panose="020B0604020202020204" pitchFamily="34" charset="0"/>
            </a:endParaRPr>
          </a:p>
          <a:p>
            <a:r>
              <a:rPr lang="es-ES" sz="1400" dirty="0">
                <a:solidFill>
                  <a:schemeClr val="bg1"/>
                </a:solidFill>
                <a:latin typeface="Candara" panose="020E0502030303020204" pitchFamily="34" charset="0"/>
                <a:cs typeface="Arial" panose="020B0604020202020204" pitchFamily="34" charset="0"/>
              </a:rPr>
              <a:t>S</a:t>
            </a:r>
            <a:r>
              <a:rPr lang="es-CO" sz="1400" dirty="0">
                <a:solidFill>
                  <a:schemeClr val="bg1"/>
                </a:solidFill>
                <a:latin typeface="Candara" panose="020E0502030303020204" pitchFamily="34" charset="0"/>
                <a:cs typeface="Arial" panose="020B0604020202020204" pitchFamily="34" charset="0"/>
              </a:rPr>
              <a:t>e refieren a toda las partes que puedan o no verse afectada por la iniciativa.</a:t>
            </a:r>
            <a:endParaRPr lang="es-CO" sz="1400" dirty="0">
              <a:solidFill>
                <a:schemeClr val="bg1"/>
              </a:solidFill>
              <a:latin typeface="Candara" panose="020E0502030303020204" pitchFamily="34" charset="0"/>
              <a:cs typeface="Arial" panose="020B0604020202020204" pitchFamily="34" charset="0"/>
            </a:endParaRPr>
          </a:p>
          <a:p>
            <a:endParaRPr lang="es-CO" sz="1400" dirty="0">
              <a:solidFill>
                <a:schemeClr val="bg1"/>
              </a:solidFill>
              <a:latin typeface="Candara" panose="020E0502030303020204" pitchFamily="34" charset="0"/>
              <a:cs typeface="Arial" panose="020B0604020202020204" pitchFamily="34" charset="0"/>
            </a:endParaRPr>
          </a:p>
          <a:p>
            <a:r>
              <a:rPr lang="es-ES" sz="1400" dirty="0">
                <a:solidFill>
                  <a:schemeClr val="bg1"/>
                </a:solidFill>
                <a:latin typeface="Candara" panose="020E0502030303020204" pitchFamily="34" charset="0"/>
                <a:cs typeface="Arial" panose="020B0604020202020204" pitchFamily="34" charset="0"/>
              </a:rPr>
              <a:t>Los </a:t>
            </a:r>
            <a:r>
              <a:rPr lang="es-ES" sz="1400" dirty="0" err="1">
                <a:solidFill>
                  <a:schemeClr val="bg1"/>
                </a:solidFill>
                <a:latin typeface="Candara" panose="020E0502030303020204" pitchFamily="34" charset="0"/>
                <a:cs typeface="Arial" panose="020B0604020202020204" pitchFamily="34" charset="0"/>
              </a:rPr>
              <a:t>stakeholders</a:t>
            </a:r>
            <a:r>
              <a:rPr lang="es-ES" sz="1400" dirty="0">
                <a:solidFill>
                  <a:schemeClr val="bg1"/>
                </a:solidFill>
                <a:latin typeface="Candara" panose="020E0502030303020204" pitchFamily="34" charset="0"/>
                <a:cs typeface="Arial" panose="020B0604020202020204" pitchFamily="34" charset="0"/>
              </a:rPr>
              <a:t> pueden ser internos (colaboradores, gerentes, inversores, etc.) o externos (clientes, proveedores, distribuidores, gobierno, sociedad, etc.).</a:t>
            </a:r>
            <a:endParaRPr lang="es-CO" sz="1400" dirty="0">
              <a:solidFill>
                <a:schemeClr val="bg1"/>
              </a:solidFill>
              <a:latin typeface="Candara" panose="020E0502030303020204" pitchFamily="34" charset="0"/>
              <a:cs typeface="Arial" panose="020B0604020202020204" pitchFamily="34" charset="0"/>
            </a:endParaRPr>
          </a:p>
        </p:txBody>
      </p:sp>
      <p:sp>
        <p:nvSpPr>
          <p:cNvPr id="26" name="Rectángulo 25"/>
          <p:cNvSpPr/>
          <p:nvPr/>
        </p:nvSpPr>
        <p:spPr>
          <a:xfrm>
            <a:off x="8682995" y="2036619"/>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pic>
        <p:nvPicPr>
          <p:cNvPr id="36" name="Imagen 35"/>
          <p:cNvPicPr>
            <a:picLocks noChangeAspect="1"/>
          </p:cNvPicPr>
          <p:nvPr/>
        </p:nvPicPr>
        <p:blipFill>
          <a:blip r:embed="rId1" cstate="print">
            <a:duotone>
              <a:prstClr val="black"/>
              <a:srgbClr val="AD198D">
                <a:tint val="45000"/>
                <a:satMod val="400000"/>
              </a:srgbClr>
            </a:duotone>
            <a:extLst>
              <a:ext uri="{28A0092B-C50C-407E-A947-70E740481C1C}">
                <a14:useLocalDpi xmlns:a14="http://schemas.microsoft.com/office/drawing/2010/main" val="0"/>
              </a:ext>
            </a:extLst>
          </a:blip>
          <a:stretch>
            <a:fillRect/>
          </a:stretch>
        </p:blipFill>
        <p:spPr>
          <a:xfrm>
            <a:off x="10677543" y="5148701"/>
            <a:ext cx="949577" cy="949577"/>
          </a:xfrm>
          <a:prstGeom prst="rect">
            <a:avLst/>
          </a:prstGeom>
        </p:spPr>
      </p:pic>
      <p:sp>
        <p:nvSpPr>
          <p:cNvPr id="5" name="Pentágono 4"/>
          <p:cNvSpPr/>
          <p:nvPr/>
        </p:nvSpPr>
        <p:spPr>
          <a:xfrm>
            <a:off x="1129030" y="2217420"/>
            <a:ext cx="2125980"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Contexto del negocio</a:t>
            </a:r>
            <a:endParaRPr lang="es-ES" altLang="en-US"/>
          </a:p>
        </p:txBody>
      </p:sp>
      <p:sp>
        <p:nvSpPr>
          <p:cNvPr id="6" name="Pentágono 5"/>
          <p:cNvSpPr/>
          <p:nvPr/>
        </p:nvSpPr>
        <p:spPr>
          <a:xfrm>
            <a:off x="1129030" y="311023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Propósito y Misión</a:t>
            </a:r>
            <a:endParaRPr lang="es-ES" altLang="en-US"/>
          </a:p>
        </p:txBody>
      </p:sp>
      <p:sp>
        <p:nvSpPr>
          <p:cNvPr id="7" name="Pentágono 6"/>
          <p:cNvSpPr/>
          <p:nvPr/>
        </p:nvSpPr>
        <p:spPr>
          <a:xfrm>
            <a:off x="1129030" y="418592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Feature</a:t>
            </a:r>
            <a:endParaRPr lang="es-ES" altLang="en-US"/>
          </a:p>
        </p:txBody>
      </p:sp>
      <p:sp>
        <p:nvSpPr>
          <p:cNvPr id="9" name="Rombo 8"/>
          <p:cNvSpPr/>
          <p:nvPr/>
        </p:nvSpPr>
        <p:spPr>
          <a:xfrm>
            <a:off x="3990975" y="2340610"/>
            <a:ext cx="3207385" cy="2176780"/>
          </a:xfrm>
          <a:prstGeom prst="diamond">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PI  PLANNING</a:t>
            </a:r>
            <a:endParaRPr lang="es-ES" altLang="en-US">
              <a:solidFill>
                <a:schemeClr val="tx1"/>
              </a:solidFill>
            </a:endParaRPr>
          </a:p>
        </p:txBody>
      </p:sp>
      <p:sp>
        <p:nvSpPr>
          <p:cNvPr id="10" name="Pentágono 9"/>
          <p:cNvSpPr/>
          <p:nvPr/>
        </p:nvSpPr>
        <p:spPr>
          <a:xfrm>
            <a:off x="7818120" y="22174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PI</a:t>
            </a:r>
            <a:endParaRPr lang="es-ES" altLang="en-US"/>
          </a:p>
        </p:txBody>
      </p:sp>
      <p:sp>
        <p:nvSpPr>
          <p:cNvPr id="12" name="Pentágono 11"/>
          <p:cNvSpPr/>
          <p:nvPr/>
        </p:nvSpPr>
        <p:spPr>
          <a:xfrm>
            <a:off x="7818120" y="311023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Program Board</a:t>
            </a:r>
            <a:endParaRPr lang="es-ES" altLang="en-US">
              <a:sym typeface="+mn-ea"/>
            </a:endParaRPr>
          </a:p>
        </p:txBody>
      </p:sp>
      <p:sp>
        <p:nvSpPr>
          <p:cNvPr id="14" name="Pentágono 13"/>
          <p:cNvSpPr/>
          <p:nvPr/>
        </p:nvSpPr>
        <p:spPr>
          <a:xfrm>
            <a:off x="7818120" y="41859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Plan de trabajo</a:t>
            </a:r>
            <a:endParaRPr lang="es-ES" altLang="en-US">
              <a:sym typeface="+mn-ea"/>
            </a:endParaRPr>
          </a:p>
        </p:txBody>
      </p:sp>
      <p:sp>
        <p:nvSpPr>
          <p:cNvPr id="15" name="Rectángulo 14"/>
          <p:cNvSpPr/>
          <p:nvPr/>
        </p:nvSpPr>
        <p:spPr>
          <a:xfrm>
            <a:off x="857885" y="5148580"/>
            <a:ext cx="2214880" cy="521970"/>
          </a:xfrm>
          <a:prstGeom prst="rect">
            <a:avLst/>
          </a:prstGeom>
          <a:noFill/>
          <a:ln>
            <a:noFill/>
          </a:ln>
        </p:spPr>
        <p:txBody>
          <a:bodyPr wrap="square" rtlCol="0" anchor="t">
            <a:spAutoFit/>
          </a:bodyPr>
          <a:lstStyle/>
          <a:p>
            <a:pPr algn="ctr"/>
            <a:r>
              <a:rPr lang="es-ES" altLang="en-US" sz="2800" b="1">
                <a:solidFill>
                  <a:schemeClr val="bg2"/>
                </a:solidFill>
                <a:effectLst>
                  <a:innerShdw blurRad="63500" dist="50800" dir="13500000">
                    <a:srgbClr val="000000">
                      <a:alpha val="50000"/>
                    </a:srgbClr>
                  </a:innerShdw>
                </a:effectLst>
              </a:rPr>
              <a:t>Entradas</a:t>
            </a:r>
            <a:endParaRPr lang="es-ES" altLang="en-US" sz="2800" b="1">
              <a:solidFill>
                <a:schemeClr val="bg2"/>
              </a:solidFill>
              <a:effectLst>
                <a:innerShdw blurRad="63500" dist="50800" dir="13500000">
                  <a:srgbClr val="000000">
                    <a:alpha val="50000"/>
                  </a:srgbClr>
                </a:innerShdw>
              </a:effectLst>
            </a:endParaRPr>
          </a:p>
        </p:txBody>
      </p:sp>
      <p:sp>
        <p:nvSpPr>
          <p:cNvPr id="19" name="Rectángulo 18"/>
          <p:cNvSpPr/>
          <p:nvPr/>
        </p:nvSpPr>
        <p:spPr>
          <a:xfrm>
            <a:off x="7613015" y="5148580"/>
            <a:ext cx="2214880" cy="521970"/>
          </a:xfrm>
          <a:prstGeom prst="rect">
            <a:avLst/>
          </a:prstGeom>
          <a:noFill/>
          <a:ln>
            <a:noFill/>
          </a:ln>
        </p:spPr>
        <p:txBody>
          <a:bodyPr wrap="square" rtlCol="0" anchor="t">
            <a:spAutoFit/>
          </a:bodyPr>
          <a:lstStyle/>
          <a:p>
            <a:pPr algn="ctr"/>
            <a:r>
              <a:rPr lang="es-ES" altLang="en-US" sz="2800" b="1">
                <a:solidFill>
                  <a:schemeClr val="bg2"/>
                </a:solidFill>
                <a:effectLst>
                  <a:innerShdw blurRad="63500" dist="50800" dir="13500000">
                    <a:srgbClr val="000000">
                      <a:alpha val="50000"/>
                    </a:srgbClr>
                  </a:innerShdw>
                </a:effectLst>
              </a:rPr>
              <a:t>Salidas</a:t>
            </a:r>
            <a:endParaRPr lang="es-ES" altLang="en-US" sz="2800" b="1">
              <a:solidFill>
                <a:schemeClr val="bg2"/>
              </a:solidFill>
              <a:effectLst>
                <a:innerShdw blurRad="63500" dist="50800" dir="13500000">
                  <a:srgbClr val="000000">
                    <a:alpha val="50000"/>
                  </a:srgbClr>
                </a:innerShdw>
              </a:effectLs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Refinamiento de Story (MPV)</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LLamada de flecha derecha 2"/>
          <p:cNvSpPr/>
          <p:nvPr/>
        </p:nvSpPr>
        <p:spPr>
          <a:xfrm>
            <a:off x="645795" y="226441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endParaRPr lang="es-ES" altLang="en-US" dirty="0">
              <a:solidFill>
                <a:schemeClr val="tx1"/>
              </a:solidFill>
            </a:endParaRPr>
          </a:p>
        </p:txBody>
      </p:sp>
      <p:sp>
        <p:nvSpPr>
          <p:cNvPr id="7" name="Proceso 6"/>
          <p:cNvSpPr/>
          <p:nvPr/>
        </p:nvSpPr>
        <p:spPr>
          <a:xfrm>
            <a:off x="2625725" y="1852295"/>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endParaRPr lang="es-ES" altLang="en-US" dirty="0">
              <a:solidFill>
                <a:schemeClr val="tx1"/>
              </a:solidFill>
            </a:endParaRPr>
          </a:p>
        </p:txBody>
      </p:sp>
      <p:sp>
        <p:nvSpPr>
          <p:cNvPr id="8" name="LLamada de flecha derecha 7"/>
          <p:cNvSpPr/>
          <p:nvPr/>
        </p:nvSpPr>
        <p:spPr>
          <a:xfrm>
            <a:off x="645795" y="418338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Quién Participa?</a:t>
            </a:r>
            <a:endParaRPr lang="es-ES" altLang="en-US" dirty="0">
              <a:solidFill>
                <a:schemeClr val="tx1"/>
              </a:solidFill>
            </a:endParaRPr>
          </a:p>
        </p:txBody>
      </p:sp>
      <p:sp>
        <p:nvSpPr>
          <p:cNvPr id="13" name="Proceso 12"/>
          <p:cNvSpPr/>
          <p:nvPr/>
        </p:nvSpPr>
        <p:spPr>
          <a:xfrm>
            <a:off x="2625725" y="3732530"/>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Debe participar todo el equipo Agil. En el caso que sea necesario invitar alguien que no sea parte del equipo, como por ejemplo stakeholders, areas transversales, entre otros es valido hacerlo.</a:t>
            </a:r>
            <a:endParaRPr lang="es-ES" altLang="en-US">
              <a:solidFill>
                <a:schemeClr val="tx1"/>
              </a:solidFill>
            </a:endParaRPr>
          </a:p>
        </p:txBody>
      </p:sp>
      <p:sp>
        <p:nvSpPr>
          <p:cNvPr id="14" name="Estrella de 8 puntas 13"/>
          <p:cNvSpPr/>
          <p:nvPr/>
        </p:nvSpPr>
        <p:spPr>
          <a:xfrm>
            <a:off x="6638925" y="1969135"/>
            <a:ext cx="4199651" cy="3617933"/>
          </a:xfrm>
          <a:prstGeom prst="star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solidFill>
                  <a:schemeClr val="tx1"/>
                </a:solidFill>
              </a:rPr>
              <a:t>Objetivo </a:t>
            </a:r>
            <a:endParaRPr lang="es-ES" altLang="en-US" sz="1600" dirty="0">
              <a:solidFill>
                <a:schemeClr val="tx1"/>
              </a:solidFill>
            </a:endParaRPr>
          </a:p>
          <a:p>
            <a:pPr algn="ctr"/>
            <a:endParaRPr lang="es-ES" altLang="en-US" sz="1600" dirty="0">
              <a:solidFill>
                <a:schemeClr val="tx1"/>
              </a:solidFill>
            </a:endParaRPr>
          </a:p>
          <a:p>
            <a:pPr algn="ctr"/>
            <a:r>
              <a:rPr lang="es-ES" altLang="en-US" sz="1600" dirty="0">
                <a:solidFill>
                  <a:schemeClr val="tx1"/>
                </a:solidFill>
              </a:rPr>
              <a:t>Detallar HU que son candidatas para ser </a:t>
            </a:r>
            <a:r>
              <a:rPr lang="es-ES" altLang="en-US" sz="1600" b="1" i="1" dirty="0">
                <a:solidFill>
                  <a:schemeClr val="tx1"/>
                </a:solidFill>
              </a:rPr>
              <a:t>implementadas</a:t>
            </a:r>
            <a:r>
              <a:rPr lang="es-ES" altLang="en-US" sz="1600" dirty="0">
                <a:solidFill>
                  <a:schemeClr val="tx1"/>
                </a:solidFill>
              </a:rPr>
              <a:t> en la siguiente </a:t>
            </a:r>
            <a:r>
              <a:rPr lang="es-ES" altLang="en-US" sz="1600" b="1" i="1" dirty="0">
                <a:solidFill>
                  <a:schemeClr val="tx1"/>
                </a:solidFill>
              </a:rPr>
              <a:t>iteración</a:t>
            </a:r>
            <a:r>
              <a:rPr lang="es-ES" altLang="en-US" sz="1600" dirty="0">
                <a:solidFill>
                  <a:schemeClr val="tx1"/>
                </a:solidFill>
              </a:rPr>
              <a:t>. Identificando, riesgos, dependencias, impedimentos y viabilidad técnica para su construcción.</a:t>
            </a:r>
            <a:endParaRPr lang="es-ES" altLang="en-US" sz="16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Refinamiento de Historias (MPV)</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Óvalo 8"/>
          <p:cNvSpPr/>
          <p:nvPr/>
        </p:nvSpPr>
        <p:spPr>
          <a:xfrm>
            <a:off x="4859655" y="3125470"/>
            <a:ext cx="2029460" cy="15220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Refinamiento</a:t>
            </a:r>
            <a:endParaRPr lang="es-ES" altLang="en-US"/>
          </a:p>
        </p:txBody>
      </p:sp>
      <p:sp>
        <p:nvSpPr>
          <p:cNvPr id="10" name="Óvalo 9"/>
          <p:cNvSpPr/>
          <p:nvPr/>
        </p:nvSpPr>
        <p:spPr>
          <a:xfrm>
            <a:off x="1419225" y="2099945"/>
            <a:ext cx="2029460" cy="152209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HU Priorizadas</a:t>
            </a:r>
            <a:endParaRPr lang="es-ES" altLang="en-US"/>
          </a:p>
        </p:txBody>
      </p:sp>
      <p:sp>
        <p:nvSpPr>
          <p:cNvPr id="12" name="Óvalo 11"/>
          <p:cNvSpPr/>
          <p:nvPr/>
        </p:nvSpPr>
        <p:spPr>
          <a:xfrm>
            <a:off x="1419225" y="3832860"/>
            <a:ext cx="2029460" cy="15220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endParaRPr lang="es-ES" altLang="en-US" dirty="0"/>
          </a:p>
        </p:txBody>
      </p:sp>
      <p:sp>
        <p:nvSpPr>
          <p:cNvPr id="17" name="Flecha curvada hacia abajo 16"/>
          <p:cNvSpPr/>
          <p:nvPr/>
        </p:nvSpPr>
        <p:spPr>
          <a:xfrm rot="600000">
            <a:off x="3448685" y="2257425"/>
            <a:ext cx="2078355" cy="1092835"/>
          </a:xfrm>
          <a:prstGeom prst="curved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olidFill>
                <a:schemeClr val="tx1"/>
              </a:solidFill>
            </a:endParaRPr>
          </a:p>
        </p:txBody>
      </p:sp>
      <p:sp>
        <p:nvSpPr>
          <p:cNvPr id="18" name="Flecha curvada hacia arriba 17"/>
          <p:cNvSpPr/>
          <p:nvPr/>
        </p:nvSpPr>
        <p:spPr>
          <a:xfrm rot="21000000">
            <a:off x="3467100" y="4382770"/>
            <a:ext cx="1769745" cy="840740"/>
          </a:xfrm>
          <a:prstGeom prst="curved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19" name="Óvalo 18"/>
          <p:cNvSpPr/>
          <p:nvPr/>
        </p:nvSpPr>
        <p:spPr>
          <a:xfrm>
            <a:off x="7928610" y="1397635"/>
            <a:ext cx="2193290" cy="152209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HU Refinadas</a:t>
            </a:r>
            <a:endParaRPr lang="es-ES" altLang="en-US"/>
          </a:p>
        </p:txBody>
      </p:sp>
      <p:sp>
        <p:nvSpPr>
          <p:cNvPr id="20" name="Óvalo 19"/>
          <p:cNvSpPr/>
          <p:nvPr/>
        </p:nvSpPr>
        <p:spPr>
          <a:xfrm>
            <a:off x="7928610" y="2919730"/>
            <a:ext cx="2193290" cy="152209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Dependencias</a:t>
            </a:r>
            <a:endParaRPr lang="es-ES" altLang="en-US"/>
          </a:p>
        </p:txBody>
      </p:sp>
      <p:sp>
        <p:nvSpPr>
          <p:cNvPr id="21" name="Óvalo 20"/>
          <p:cNvSpPr/>
          <p:nvPr/>
        </p:nvSpPr>
        <p:spPr>
          <a:xfrm>
            <a:off x="7928610" y="4441825"/>
            <a:ext cx="2193290" cy="1522095"/>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 Impedimentos</a:t>
            </a:r>
            <a:endParaRPr lang="es-ES" altLang="en-US"/>
          </a:p>
        </p:txBody>
      </p:sp>
      <p:sp>
        <p:nvSpPr>
          <p:cNvPr id="27" name="Cuadro de texto 26"/>
          <p:cNvSpPr txBox="1"/>
          <p:nvPr/>
        </p:nvSpPr>
        <p:spPr>
          <a:xfrm rot="16200000">
            <a:off x="-248285" y="3533140"/>
            <a:ext cx="201930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sym typeface="+mn-ea"/>
              </a:rPr>
              <a:t>Entradas</a:t>
            </a:r>
            <a:endParaRPr lang="es-ES" altLang="en-US" sz="4000" b="1">
              <a:gradFill>
                <a:gsLst>
                  <a:gs pos="21000">
                    <a:srgbClr val="53575C"/>
                  </a:gs>
                  <a:gs pos="88000">
                    <a:srgbClr val="C5C7CA"/>
                  </a:gs>
                </a:gsLst>
                <a:lin ang="5400000"/>
              </a:gradFill>
              <a:effectLst/>
            </a:endParaRPr>
          </a:p>
        </p:txBody>
      </p:sp>
      <p:sp>
        <p:nvSpPr>
          <p:cNvPr id="28" name="Cuadro de texto 27"/>
          <p:cNvSpPr txBox="1"/>
          <p:nvPr/>
        </p:nvSpPr>
        <p:spPr>
          <a:xfrm rot="16200000">
            <a:off x="10072370" y="3347720"/>
            <a:ext cx="164846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rPr>
              <a:t>Salidas</a:t>
            </a:r>
            <a:endParaRPr lang="es-ES" altLang="en-US" sz="4000" b="1">
              <a:gradFill>
                <a:gsLst>
                  <a:gs pos="21000">
                    <a:srgbClr val="53575C"/>
                  </a:gs>
                  <a:gs pos="88000">
                    <a:srgbClr val="C5C7CA"/>
                  </a:gs>
                </a:gsLst>
                <a:lin ang="5400000"/>
              </a:gradFill>
              <a:effectLst/>
            </a:endParaRPr>
          </a:p>
        </p:txBody>
      </p:sp>
      <p:sp>
        <p:nvSpPr>
          <p:cNvPr id="30" name="Flecha doblada 29"/>
          <p:cNvSpPr/>
          <p:nvPr/>
        </p:nvSpPr>
        <p:spPr>
          <a:xfrm>
            <a:off x="6603365" y="2271395"/>
            <a:ext cx="1325245" cy="1064260"/>
          </a:xfrm>
          <a:prstGeom prst="ben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1" name="Flecha derecha 30"/>
          <p:cNvSpPr/>
          <p:nvPr/>
        </p:nvSpPr>
        <p:spPr>
          <a:xfrm>
            <a:off x="6954520" y="3649345"/>
            <a:ext cx="998220" cy="47434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4" name="Flecha doblada 33"/>
          <p:cNvSpPr/>
          <p:nvPr/>
        </p:nvSpPr>
        <p:spPr>
          <a:xfrm flipV="1">
            <a:off x="6603365" y="4235450"/>
            <a:ext cx="1349375" cy="784225"/>
          </a:xfrm>
          <a:prstGeom prst="bentArrow">
            <a:avLst>
              <a:gd name="adj1" fmla="val 25000"/>
              <a:gd name="adj2" fmla="val 23893"/>
              <a:gd name="adj3" fmla="val 25000"/>
              <a:gd name="adj4" fmla="val 43750"/>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5" name="Cuadro de texto 34"/>
          <p:cNvSpPr txBox="1"/>
          <p:nvPr/>
        </p:nvSpPr>
        <p:spPr>
          <a:xfrm>
            <a:off x="321846" y="6061703"/>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endParaRPr lang="es-ES" alt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Iteración.</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Diagrama 2"/>
          <p:cNvGraphicFramePr/>
          <p:nvPr/>
        </p:nvGraphicFramePr>
        <p:xfrm>
          <a:off x="1492885" y="1691640"/>
          <a:ext cx="8976995" cy="45929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Iteracion.</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2032000" y="1798955"/>
          <a:ext cx="7195820" cy="41916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Rectángulo 5"/>
          <p:cNvSpPr/>
          <p:nvPr/>
        </p:nvSpPr>
        <p:spPr>
          <a:xfrm>
            <a:off x="2032000" y="169100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endPar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7" name="Rectángulo 6"/>
          <p:cNvSpPr/>
          <p:nvPr/>
        </p:nvSpPr>
        <p:spPr>
          <a:xfrm>
            <a:off x="7393940" y="169100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endPar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8" name="Cuadro de texto 7"/>
          <p:cNvSpPr txBox="1"/>
          <p:nvPr/>
        </p:nvSpPr>
        <p:spPr>
          <a:xfrm>
            <a:off x="780098" y="5990590"/>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endParaRPr lang="es-ES" altLang="en-US"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Planning.</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Cheurón 8"/>
          <p:cNvSpPr/>
          <p:nvPr/>
        </p:nvSpPr>
        <p:spPr>
          <a:xfrm rot="5400000">
            <a:off x="3281680" y="1904365"/>
            <a:ext cx="1898015" cy="14719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Cuadro de texto 9"/>
          <p:cNvSpPr txBox="1"/>
          <p:nvPr/>
        </p:nvSpPr>
        <p:spPr>
          <a:xfrm>
            <a:off x="3707765" y="2618105"/>
            <a:ext cx="1047115" cy="368300"/>
          </a:xfrm>
          <a:prstGeom prst="rect">
            <a:avLst/>
          </a:prstGeom>
          <a:noFill/>
        </p:spPr>
        <p:txBody>
          <a:bodyPr wrap="square" rtlCol="0">
            <a:spAutoFit/>
          </a:bodyPr>
          <a:lstStyle/>
          <a:p>
            <a:pPr algn="just"/>
            <a:r>
              <a:rPr lang="es-ES" altLang="en-US" dirty="0"/>
              <a:t>Qué es?</a:t>
            </a:r>
            <a:endParaRPr lang="es-ES" altLang="en-US" dirty="0"/>
          </a:p>
        </p:txBody>
      </p:sp>
      <p:sp>
        <p:nvSpPr>
          <p:cNvPr id="12" name="Cheurón 11"/>
          <p:cNvSpPr/>
          <p:nvPr/>
        </p:nvSpPr>
        <p:spPr>
          <a:xfrm rot="5400000">
            <a:off x="3281680" y="3357245"/>
            <a:ext cx="1898015" cy="147193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3707765" y="3909060"/>
            <a:ext cx="1047115" cy="368300"/>
          </a:xfrm>
          <a:prstGeom prst="rect">
            <a:avLst/>
          </a:prstGeom>
          <a:noFill/>
        </p:spPr>
        <p:txBody>
          <a:bodyPr wrap="square" rtlCol="0">
            <a:spAutoFit/>
          </a:bodyPr>
          <a:lstStyle/>
          <a:p>
            <a:pPr algn="just"/>
            <a:r>
              <a:rPr lang="es-ES" altLang="en-US"/>
              <a:t>Objetivo</a:t>
            </a:r>
            <a:endParaRPr lang="es-ES" altLang="en-US"/>
          </a:p>
        </p:txBody>
      </p:sp>
      <p:sp>
        <p:nvSpPr>
          <p:cNvPr id="14" name="Cheurón 13"/>
          <p:cNvSpPr/>
          <p:nvPr/>
        </p:nvSpPr>
        <p:spPr>
          <a:xfrm rot="5400000">
            <a:off x="3282315" y="4874895"/>
            <a:ext cx="1898015" cy="1471930"/>
          </a:xfrm>
          <a:prstGeom prst="chevr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5" name="Cuadro de texto 14"/>
          <p:cNvSpPr txBox="1"/>
          <p:nvPr/>
        </p:nvSpPr>
        <p:spPr>
          <a:xfrm>
            <a:off x="3609975" y="5410835"/>
            <a:ext cx="1144905" cy="584775"/>
          </a:xfrm>
          <a:prstGeom prst="rect">
            <a:avLst/>
          </a:prstGeom>
          <a:noFill/>
        </p:spPr>
        <p:txBody>
          <a:bodyPr wrap="square" rtlCol="0">
            <a:spAutoFit/>
          </a:bodyPr>
          <a:lstStyle/>
          <a:p>
            <a:pPr algn="just"/>
            <a:r>
              <a:rPr lang="es-ES" altLang="en-US" sz="1600" dirty="0"/>
              <a:t>Quienes  participan?</a:t>
            </a:r>
            <a:endParaRPr lang="es-ES" altLang="en-US" sz="1600" dirty="0"/>
          </a:p>
        </p:txBody>
      </p:sp>
      <p:sp>
        <p:nvSpPr>
          <p:cNvPr id="16" name="Proceso 15"/>
          <p:cNvSpPr/>
          <p:nvPr/>
        </p:nvSpPr>
        <p:spPr>
          <a:xfrm>
            <a:off x="5154295" y="1692275"/>
            <a:ext cx="4942205" cy="1089660"/>
          </a:xfrm>
          <a:prstGeom prst="flowChart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endParaRPr lang="es-ES" altLang="en-US" dirty="0">
              <a:solidFill>
                <a:schemeClr val="tx1"/>
              </a:solidFill>
            </a:endParaRPr>
          </a:p>
        </p:txBody>
      </p:sp>
      <p:sp>
        <p:nvSpPr>
          <p:cNvPr id="18" name="Proceso 17"/>
          <p:cNvSpPr/>
          <p:nvPr/>
        </p:nvSpPr>
        <p:spPr>
          <a:xfrm>
            <a:off x="5154295" y="3144520"/>
            <a:ext cx="4942205" cy="1132205"/>
          </a:xfrm>
          <a:prstGeom prst="flowChart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endParaRPr lang="es-ES" altLang="en-US" dirty="0">
              <a:solidFill>
                <a:schemeClr val="tx1"/>
              </a:solidFill>
            </a:endParaRPr>
          </a:p>
        </p:txBody>
      </p:sp>
      <p:sp>
        <p:nvSpPr>
          <p:cNvPr id="19" name="Proceso 18"/>
          <p:cNvSpPr/>
          <p:nvPr/>
        </p:nvSpPr>
        <p:spPr>
          <a:xfrm>
            <a:off x="5154295" y="4662170"/>
            <a:ext cx="4942205" cy="1132205"/>
          </a:xfrm>
          <a:prstGeom prst="flowChart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En este evento deben participar, el equipo ágil en su totalidad.</a:t>
            </a:r>
            <a:endParaRPr lang="es-ES" altLang="en-US">
              <a:solidFill>
                <a:schemeClr val="tx1"/>
              </a:solidFill>
            </a:endParaRPr>
          </a:p>
        </p:txBody>
      </p:sp>
      <p:pic>
        <p:nvPicPr>
          <p:cNvPr id="21" name="Marcador de posición de contenido 5"/>
          <p:cNvPicPr>
            <a:picLocks noGrp="1" noChangeAspect="1"/>
          </p:cNvPicPr>
          <p:nvPr>
            <p:ph idx="1"/>
          </p:nvPr>
        </p:nvPicPr>
        <p:blipFill>
          <a:blip r:embed="rId1"/>
          <a:stretch>
            <a:fillRect/>
          </a:stretch>
        </p:blipFill>
        <p:spPr>
          <a:xfrm>
            <a:off x="389890" y="2277110"/>
            <a:ext cx="2878455" cy="22459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Planning.</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LLamada de flecha derecha 20"/>
          <p:cNvSpPr/>
          <p:nvPr/>
        </p:nvSpPr>
        <p:spPr>
          <a:xfrm>
            <a:off x="1546225" y="1525905"/>
            <a:ext cx="2045970" cy="90106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del Program PI</a:t>
            </a:r>
            <a:endParaRPr lang="es-ES" altLang="en-US"/>
          </a:p>
        </p:txBody>
      </p:sp>
      <p:sp>
        <p:nvSpPr>
          <p:cNvPr id="22" name="LLamada de flecha derecha 21"/>
          <p:cNvSpPr/>
          <p:nvPr/>
        </p:nvSpPr>
        <p:spPr>
          <a:xfrm>
            <a:off x="1546225" y="25927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HU</a:t>
            </a:r>
            <a:endParaRPr lang="es-ES" altLang="en-US"/>
          </a:p>
        </p:txBody>
      </p:sp>
      <p:sp>
        <p:nvSpPr>
          <p:cNvPr id="23" name="LLamada de flecha derecha 22"/>
          <p:cNvSpPr/>
          <p:nvPr/>
        </p:nvSpPr>
        <p:spPr>
          <a:xfrm>
            <a:off x="1546225" y="367855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Capacidad del equipo</a:t>
            </a:r>
            <a:endParaRPr lang="es-ES" altLang="en-US"/>
          </a:p>
        </p:txBody>
      </p:sp>
      <p:sp>
        <p:nvSpPr>
          <p:cNvPr id="24" name="LLamada de flecha derecha 23"/>
          <p:cNvSpPr/>
          <p:nvPr/>
        </p:nvSpPr>
        <p:spPr>
          <a:xfrm>
            <a:off x="1546225" y="47898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t>Planes de acción/ retrospectiva</a:t>
            </a:r>
            <a:endParaRPr lang="es-ES" altLang="en-US" sz="1400" dirty="0"/>
          </a:p>
        </p:txBody>
      </p:sp>
      <p:sp>
        <p:nvSpPr>
          <p:cNvPr id="25" name="Proceso alternativo 24"/>
          <p:cNvSpPr/>
          <p:nvPr/>
        </p:nvSpPr>
        <p:spPr>
          <a:xfrm>
            <a:off x="4443095" y="2514600"/>
            <a:ext cx="3306445" cy="227520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Iteración</a:t>
            </a:r>
            <a:endParaRPr lang="es-ES" altLang="en-US" dirty="0"/>
          </a:p>
        </p:txBody>
      </p:sp>
      <p:sp>
        <p:nvSpPr>
          <p:cNvPr id="26" name="LLamada de flecha izquierda 25"/>
          <p:cNvSpPr/>
          <p:nvPr/>
        </p:nvSpPr>
        <p:spPr>
          <a:xfrm>
            <a:off x="8722995" y="15259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endParaRPr lang="es-ES" altLang="en-US" dirty="0"/>
          </a:p>
        </p:txBody>
      </p:sp>
      <p:sp>
        <p:nvSpPr>
          <p:cNvPr id="27" name="LLamada de flecha izquierda 26"/>
          <p:cNvSpPr/>
          <p:nvPr/>
        </p:nvSpPr>
        <p:spPr>
          <a:xfrm>
            <a:off x="8722995" y="25927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Estimación</a:t>
            </a:r>
            <a:endParaRPr lang="es-ES" altLang="en-US">
              <a:sym typeface="+mn-ea"/>
            </a:endParaRPr>
          </a:p>
        </p:txBody>
      </p:sp>
      <p:sp>
        <p:nvSpPr>
          <p:cNvPr id="28" name="LLamada de flecha izquierda 27"/>
          <p:cNvSpPr/>
          <p:nvPr/>
        </p:nvSpPr>
        <p:spPr>
          <a:xfrm>
            <a:off x="8722995" y="367855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Tareas de HU</a:t>
            </a:r>
            <a:endParaRPr lang="es-ES" altLang="en-US">
              <a:sym typeface="+mn-ea"/>
            </a:endParaRPr>
          </a:p>
        </p:txBody>
      </p:sp>
      <p:sp>
        <p:nvSpPr>
          <p:cNvPr id="29" name="LLamada de flecha izquierda 28"/>
          <p:cNvSpPr/>
          <p:nvPr/>
        </p:nvSpPr>
        <p:spPr>
          <a:xfrm>
            <a:off x="8722995" y="47898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dirty="0">
                <a:sym typeface="+mn-ea"/>
              </a:rPr>
              <a:t>Objetivo de la Iteración</a:t>
            </a:r>
            <a:endParaRPr lang="es-ES" altLang="en-US" dirty="0">
              <a:sym typeface="+mn-ea"/>
            </a:endParaRPr>
          </a:p>
        </p:txBody>
      </p:sp>
      <p:sp>
        <p:nvSpPr>
          <p:cNvPr id="30" name="Cuadro de texto 29"/>
          <p:cNvSpPr txBox="1"/>
          <p:nvPr/>
        </p:nvSpPr>
        <p:spPr>
          <a:xfrm>
            <a:off x="1453515" y="6076892"/>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
        <p:nvSpPr>
          <p:cNvPr id="2" name="Rectángulo 1"/>
          <p:cNvSpPr/>
          <p:nvPr/>
        </p:nvSpPr>
        <p:spPr>
          <a:xfrm>
            <a:off x="1546225" y="5739130"/>
            <a:ext cx="128524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Entradas</a:t>
            </a:r>
            <a:endPar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Rectángulo 2"/>
          <p:cNvSpPr/>
          <p:nvPr/>
        </p:nvSpPr>
        <p:spPr>
          <a:xfrm>
            <a:off x="9446895" y="5739130"/>
            <a:ext cx="106299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Salidas</a:t>
            </a:r>
            <a:endPar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a:t>Safe es un marco de trabajo de escalado agil a nivel corporacion,  basado en practicas lean y Ágil, permite  que las organizaciones a traves de la definicion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endParaRPr lang="en-US" sz="800" dirty="0"/>
          </a:p>
        </p:txBody>
      </p:sp>
      <p:pic>
        <p:nvPicPr>
          <p:cNvPr id="9" name="Marcador de posición de contenido 8"/>
          <p:cNvPicPr>
            <a:picLocks noGrp="1" noChangeAspect="1"/>
          </p:cNvPicPr>
          <p:nvPr>
            <p:ph sz="half" idx="1"/>
          </p:nvPr>
        </p:nvPicPr>
        <p:blipFill>
          <a:blip r:embed="rId1"/>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2"/>
          <a:stretch>
            <a:fillRect/>
          </a:stretch>
        </p:blipFill>
        <p:spPr>
          <a:xfrm>
            <a:off x="5537200" y="3833495"/>
            <a:ext cx="5181600" cy="26612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Review.</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838200" y="1691005"/>
          <a:ext cx="6394450" cy="40773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6" name="Marcador de posición de contenido 5"/>
          <p:cNvPicPr>
            <a:picLocks noGrp="1" noChangeAspect="1"/>
          </p:cNvPicPr>
          <p:nvPr>
            <p:ph idx="1"/>
          </p:nvPr>
        </p:nvPicPr>
        <p:blipFill>
          <a:blip r:embed="rId6"/>
          <a:stretch>
            <a:fillRect/>
          </a:stretch>
        </p:blipFill>
        <p:spPr>
          <a:xfrm>
            <a:off x="7841615" y="2729865"/>
            <a:ext cx="2857500" cy="20002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Review.</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producir 5"/>
          <p:cNvSpPr/>
          <p:nvPr/>
        </p:nvSpPr>
        <p:spPr>
          <a:xfrm rot="10800000">
            <a:off x="1144270" y="175577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Cuadro de texto 6"/>
          <p:cNvSpPr txBox="1"/>
          <p:nvPr/>
        </p:nvSpPr>
        <p:spPr>
          <a:xfrm>
            <a:off x="1291590" y="1824355"/>
            <a:ext cx="1864995" cy="645160"/>
          </a:xfrm>
          <a:prstGeom prst="rect">
            <a:avLst/>
          </a:prstGeom>
          <a:noFill/>
        </p:spPr>
        <p:txBody>
          <a:bodyPr wrap="square" rtlCol="0">
            <a:spAutoFit/>
          </a:bodyPr>
          <a:lstStyle/>
          <a:p>
            <a:pPr algn="just"/>
            <a:r>
              <a:rPr lang="es-ES" altLang="en-US" sz="1800">
                <a:solidFill>
                  <a:schemeClr val="lt1"/>
                </a:solidFill>
              </a:rPr>
              <a:t>Incremento del producto</a:t>
            </a:r>
            <a:endParaRPr lang="es-ES" altLang="en-US" sz="1800">
              <a:solidFill>
                <a:schemeClr val="lt1"/>
              </a:solidFill>
            </a:endParaRPr>
          </a:p>
        </p:txBody>
      </p:sp>
      <p:sp>
        <p:nvSpPr>
          <p:cNvPr id="8" name="Reproducir 7"/>
          <p:cNvSpPr/>
          <p:nvPr/>
        </p:nvSpPr>
        <p:spPr>
          <a:xfrm rot="10800000">
            <a:off x="114427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Cuadro de texto 8"/>
          <p:cNvSpPr txBox="1"/>
          <p:nvPr/>
        </p:nvSpPr>
        <p:spPr>
          <a:xfrm>
            <a:off x="1290320" y="2946400"/>
            <a:ext cx="1864995" cy="645160"/>
          </a:xfrm>
          <a:prstGeom prst="rect">
            <a:avLst/>
          </a:prstGeom>
          <a:noFill/>
        </p:spPr>
        <p:txBody>
          <a:bodyPr wrap="square" rtlCol="0">
            <a:spAutoFit/>
          </a:bodyPr>
          <a:lstStyle/>
          <a:p>
            <a:pPr algn="just"/>
            <a:r>
              <a:rPr lang="es-ES" altLang="en-US" sz="1800" dirty="0">
                <a:solidFill>
                  <a:schemeClr val="lt1"/>
                </a:solidFill>
              </a:rPr>
              <a:t>Objetivo de la Iteración</a:t>
            </a:r>
            <a:endParaRPr lang="es-ES" altLang="en-US" sz="1800" dirty="0">
              <a:solidFill>
                <a:schemeClr val="lt1"/>
              </a:solidFill>
            </a:endParaRPr>
          </a:p>
        </p:txBody>
      </p:sp>
      <p:sp>
        <p:nvSpPr>
          <p:cNvPr id="10" name="Reproducir 9"/>
          <p:cNvSpPr/>
          <p:nvPr/>
        </p:nvSpPr>
        <p:spPr>
          <a:xfrm rot="10800000">
            <a:off x="1143635" y="403923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Cuadro de texto 11"/>
          <p:cNvSpPr txBox="1"/>
          <p:nvPr/>
        </p:nvSpPr>
        <p:spPr>
          <a:xfrm>
            <a:off x="1291590" y="4107815"/>
            <a:ext cx="1864995" cy="645160"/>
          </a:xfrm>
          <a:prstGeom prst="rect">
            <a:avLst/>
          </a:prstGeom>
          <a:noFill/>
        </p:spPr>
        <p:txBody>
          <a:bodyPr wrap="square" rtlCol="0">
            <a:spAutoFit/>
          </a:bodyPr>
          <a:lstStyle/>
          <a:p>
            <a:pPr algn="just"/>
            <a:r>
              <a:rPr lang="es-ES" altLang="en-US" sz="1800" dirty="0">
                <a:solidFill>
                  <a:schemeClr val="lt1"/>
                </a:solidFill>
              </a:rPr>
              <a:t>Informe de </a:t>
            </a:r>
            <a:r>
              <a:rPr lang="es-ES" altLang="en-US" sz="1800" dirty="0" err="1">
                <a:solidFill>
                  <a:schemeClr val="lt1"/>
                </a:solidFill>
              </a:rPr>
              <a:t>de</a:t>
            </a:r>
            <a:r>
              <a:rPr lang="es-ES" altLang="en-US" sz="1800" dirty="0">
                <a:solidFill>
                  <a:schemeClr val="lt1"/>
                </a:solidFill>
              </a:rPr>
              <a:t> la iteración</a:t>
            </a:r>
            <a:endParaRPr lang="es-ES" altLang="en-US" sz="1800" dirty="0">
              <a:solidFill>
                <a:schemeClr val="lt1"/>
              </a:solidFill>
            </a:endParaRPr>
          </a:p>
        </p:txBody>
      </p:sp>
      <p:sp>
        <p:nvSpPr>
          <p:cNvPr id="13" name="Preparación 12"/>
          <p:cNvSpPr/>
          <p:nvPr/>
        </p:nvSpPr>
        <p:spPr>
          <a:xfrm>
            <a:off x="4541520" y="2762885"/>
            <a:ext cx="2814320" cy="1276350"/>
          </a:xfrm>
          <a:prstGeom prst="flowChartPrepara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b="1">
                <a:solidFill>
                  <a:schemeClr val="tx1"/>
                </a:solidFill>
              </a:rPr>
              <a:t>Iteration Review</a:t>
            </a:r>
            <a:endParaRPr lang="es-ES" altLang="en-US" b="1">
              <a:solidFill>
                <a:schemeClr val="tx1"/>
              </a:solidFill>
            </a:endParaRPr>
          </a:p>
        </p:txBody>
      </p:sp>
      <p:sp>
        <p:nvSpPr>
          <p:cNvPr id="14" name="Reproducir 13"/>
          <p:cNvSpPr/>
          <p:nvPr/>
        </p:nvSpPr>
        <p:spPr>
          <a:xfrm>
            <a:off x="8308340" y="182435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00" dirty="0" err="1"/>
              <a:t>Feedback</a:t>
            </a:r>
            <a:r>
              <a:rPr lang="es-ES" altLang="en-US" sz="1700" dirty="0"/>
              <a:t> del incremento del producto</a:t>
            </a:r>
            <a:endParaRPr lang="es-ES" altLang="en-US" sz="1700" dirty="0"/>
          </a:p>
        </p:txBody>
      </p:sp>
      <p:sp>
        <p:nvSpPr>
          <p:cNvPr id="15" name="Reproducir 14"/>
          <p:cNvSpPr/>
          <p:nvPr/>
        </p:nvSpPr>
        <p:spPr>
          <a:xfrm>
            <a:off x="830834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endParaRPr lang="es-ES" altLang="en-US" dirty="0"/>
          </a:p>
        </p:txBody>
      </p:sp>
      <p:sp>
        <p:nvSpPr>
          <p:cNvPr id="16" name="Reproducir 15"/>
          <p:cNvSpPr/>
          <p:nvPr/>
        </p:nvSpPr>
        <p:spPr>
          <a:xfrm>
            <a:off x="8308340" y="410781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Incremento validado.</a:t>
            </a:r>
            <a:endParaRPr lang="es-ES" altLang="en-US"/>
          </a:p>
        </p:txBody>
      </p:sp>
      <p:sp>
        <p:nvSpPr>
          <p:cNvPr id="17" name="Cuadro de texto 16"/>
          <p:cNvSpPr txBox="1"/>
          <p:nvPr/>
        </p:nvSpPr>
        <p:spPr>
          <a:xfrm>
            <a:off x="2910840" y="5084445"/>
            <a:ext cx="5662295" cy="1753235"/>
          </a:xfrm>
          <a:prstGeom prst="rect">
            <a:avLst/>
          </a:prstGeom>
          <a:noFill/>
        </p:spPr>
        <p:txBody>
          <a:bodyPr wrap="square" rtlCol="0">
            <a:spAutoFit/>
          </a:bodyPr>
          <a:lstStyle/>
          <a:p>
            <a:pPr algn="just"/>
            <a:r>
              <a:rPr lang="es-ES" altLang="en-US" b="1" dirty="0"/>
              <a:t>La  </a:t>
            </a:r>
            <a:r>
              <a:rPr lang="es-ES" altLang="en-US" b="1" dirty="0" err="1"/>
              <a:t>Iteration</a:t>
            </a:r>
            <a:r>
              <a:rPr lang="es-ES" altLang="en-US" b="1" dirty="0"/>
              <a:t> </a:t>
            </a:r>
            <a:r>
              <a:rPr lang="es-ES" altLang="en-US" b="1" dirty="0" err="1"/>
              <a:t>Review</a:t>
            </a:r>
            <a:r>
              <a:rPr lang="es-ES" altLang="en-US" b="1" dirty="0"/>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p>
        </p:txBody>
      </p:sp>
      <p:sp>
        <p:nvSpPr>
          <p:cNvPr id="2" name="Rectángulo 1"/>
          <p:cNvSpPr/>
          <p:nvPr/>
        </p:nvSpPr>
        <p:spPr>
          <a:xfrm>
            <a:off x="1391920" y="4827905"/>
            <a:ext cx="128524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Entradas</a:t>
            </a:r>
            <a:endParaRPr lang="es-ES" altLang="en-US" sz="2400" b="1">
              <a:solidFill>
                <a:schemeClr val="accent4"/>
              </a:solidFill>
              <a:effectLst/>
            </a:endParaRPr>
          </a:p>
        </p:txBody>
      </p:sp>
      <p:sp>
        <p:nvSpPr>
          <p:cNvPr id="3" name="Rectángulo 2"/>
          <p:cNvSpPr/>
          <p:nvPr/>
        </p:nvSpPr>
        <p:spPr>
          <a:xfrm>
            <a:off x="8856345" y="4827905"/>
            <a:ext cx="106299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Salidas</a:t>
            </a:r>
            <a:endParaRPr lang="es-ES" altLang="en-US" sz="2400" b="1">
              <a:solidFill>
                <a:schemeClr val="accent4"/>
              </a:solidFill>
              <a:effectLs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graphicFrame>
        <p:nvGraphicFramePr>
          <p:cNvPr id="2" name="Diagrama 1"/>
          <p:cNvGraphicFramePr/>
          <p:nvPr/>
        </p:nvGraphicFramePr>
        <p:xfrm>
          <a:off x="838200" y="1397635"/>
          <a:ext cx="6377305" cy="502602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Marcador de posición de contenido 2"/>
          <p:cNvPicPr>
            <a:picLocks noGrp="1" noChangeAspect="1"/>
          </p:cNvPicPr>
          <p:nvPr>
            <p:ph idx="1"/>
          </p:nvPr>
        </p:nvPicPr>
        <p:blipFill>
          <a:blip r:embed="rId6"/>
          <a:stretch>
            <a:fillRect/>
          </a:stretch>
        </p:blipFill>
        <p:spPr>
          <a:xfrm>
            <a:off x="7710170" y="2919730"/>
            <a:ext cx="2857500" cy="19812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sp>
        <p:nvSpPr>
          <p:cNvPr id="7" name="Flecha a la derecha con muesca 6"/>
          <p:cNvSpPr/>
          <p:nvPr/>
        </p:nvSpPr>
        <p:spPr>
          <a:xfrm>
            <a:off x="1096010" y="2102485"/>
            <a:ext cx="2176780" cy="1325880"/>
          </a:xfrm>
          <a:prstGeom prst="notch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endParaRPr lang="es-ES" altLang="en-US" dirty="0"/>
          </a:p>
        </p:txBody>
      </p:sp>
      <p:sp>
        <p:nvSpPr>
          <p:cNvPr id="8" name="Flecha a la derecha con muesca 7"/>
          <p:cNvSpPr/>
          <p:nvPr/>
        </p:nvSpPr>
        <p:spPr>
          <a:xfrm>
            <a:off x="1096010" y="3428365"/>
            <a:ext cx="2176145" cy="1325880"/>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Disposición del equipo</a:t>
            </a:r>
            <a:endParaRPr lang="es-ES" altLang="en-US"/>
          </a:p>
        </p:txBody>
      </p:sp>
      <p:sp>
        <p:nvSpPr>
          <p:cNvPr id="9" name="Flecha a la derecha con muesca 8"/>
          <p:cNvSpPr/>
          <p:nvPr/>
        </p:nvSpPr>
        <p:spPr>
          <a:xfrm>
            <a:off x="1096645" y="4744085"/>
            <a:ext cx="2176145" cy="1325880"/>
          </a:xfrm>
          <a:prstGeom prst="notch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Hallazgos</a:t>
            </a:r>
            <a:endParaRPr lang="es-ES" altLang="en-US"/>
          </a:p>
        </p:txBody>
      </p:sp>
      <p:sp>
        <p:nvSpPr>
          <p:cNvPr id="10" name="Paralelogramo 9"/>
          <p:cNvSpPr/>
          <p:nvPr/>
        </p:nvSpPr>
        <p:spPr>
          <a:xfrm>
            <a:off x="4303395" y="2773680"/>
            <a:ext cx="3289300" cy="281495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Retrospective</a:t>
            </a:r>
            <a:endParaRPr lang="es-ES" altLang="en-US"/>
          </a:p>
        </p:txBody>
      </p:sp>
      <p:sp>
        <p:nvSpPr>
          <p:cNvPr id="13" name="Flecha a la derecha con muesca 12"/>
          <p:cNvSpPr/>
          <p:nvPr/>
        </p:nvSpPr>
        <p:spPr>
          <a:xfrm>
            <a:off x="8767445" y="3418205"/>
            <a:ext cx="2421890" cy="1336675"/>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Planes de acción y responsables</a:t>
            </a:r>
            <a:endParaRPr lang="es-ES" altLang="en-US"/>
          </a:p>
        </p:txBody>
      </p:sp>
      <p:sp>
        <p:nvSpPr>
          <p:cNvPr id="15" name="Cuadro de texto 14"/>
          <p:cNvSpPr txBox="1"/>
          <p:nvPr/>
        </p:nvSpPr>
        <p:spPr>
          <a:xfrm>
            <a:off x="1488440" y="6193790"/>
            <a:ext cx="7560945" cy="645160"/>
          </a:xfrm>
          <a:prstGeom prst="rect">
            <a:avLst/>
          </a:prstGeom>
          <a:noFill/>
        </p:spPr>
        <p:txBody>
          <a:bodyPr wrap="square" rtlCol="0">
            <a:spAutoFit/>
          </a:bodyPr>
          <a:lstStyle/>
          <a:p>
            <a:pPr algn="just"/>
            <a:r>
              <a:rPr lang="es-ES" altLang="en-US" b="1"/>
              <a:t>La retrospectiva tiene una duración máxima de  1 y 1/2 hora para una iteracion de dos semanas. La facilita el Scrum Master.</a:t>
            </a:r>
            <a:endParaRPr lang="es-ES" altLang="en-US" b="1"/>
          </a:p>
        </p:txBody>
      </p:sp>
      <p:sp>
        <p:nvSpPr>
          <p:cNvPr id="2" name="Rectángulo 1"/>
          <p:cNvSpPr/>
          <p:nvPr/>
        </p:nvSpPr>
        <p:spPr>
          <a:xfrm>
            <a:off x="1542415" y="164211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endParaRPr lang="es-ES" altLang="en-US" sz="2400" b="1">
              <a:ln w="22225">
                <a:solidFill>
                  <a:schemeClr val="accent2"/>
                </a:solidFill>
                <a:prstDash val="solid"/>
              </a:ln>
              <a:solidFill>
                <a:schemeClr val="accent2">
                  <a:lumMod val="40000"/>
                  <a:lumOff val="60000"/>
                </a:schemeClr>
              </a:solidFill>
              <a:effectLst/>
            </a:endParaRPr>
          </a:p>
        </p:txBody>
      </p:sp>
      <p:sp>
        <p:nvSpPr>
          <p:cNvPr id="3" name="Rectángulo 2"/>
          <p:cNvSpPr/>
          <p:nvPr/>
        </p:nvSpPr>
        <p:spPr>
          <a:xfrm>
            <a:off x="8767445" y="164211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endParaRPr lang="es-ES" altLang="en-US" sz="2400" b="1">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pic>
        <p:nvPicPr>
          <p:cNvPr id="2" name="Marcador de posición de contenido 1"/>
          <p:cNvPicPr>
            <a:picLocks noGrp="1" noChangeAspect="1"/>
          </p:cNvPicPr>
          <p:nvPr>
            <p:ph idx="1"/>
          </p:nvPr>
        </p:nvPicPr>
        <p:blipFill>
          <a:blip r:embed="rId1"/>
          <a:stretch>
            <a:fillRect/>
          </a:stretch>
        </p:blipFill>
        <p:spPr>
          <a:xfrm>
            <a:off x="8279765" y="3576320"/>
            <a:ext cx="3729355" cy="2931795"/>
          </a:xfrm>
          <a:prstGeom prst="rect">
            <a:avLst/>
          </a:prstGeom>
        </p:spPr>
      </p:pic>
      <p:graphicFrame>
        <p:nvGraphicFramePr>
          <p:cNvPr id="6" name="Diagrama 5"/>
          <p:cNvGraphicFramePr/>
          <p:nvPr/>
        </p:nvGraphicFramePr>
        <p:xfrm>
          <a:off x="1193800" y="1691005"/>
          <a:ext cx="6687820" cy="4403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480185" y="5814695"/>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endParaRPr lang="es-ES" altLang="en-US" b="1" dirty="0">
              <a:solidFill>
                <a:schemeClr val="tx1"/>
              </a:solidFill>
            </a:endParaRPr>
          </a:p>
          <a:p>
            <a:pPr algn="dist"/>
            <a:endParaRPr lang="es-ES" altLang="en-US" dirty="0"/>
          </a:p>
        </p:txBody>
      </p:sp>
      <p:sp>
        <p:nvSpPr>
          <p:cNvPr id="7" name="Óvalo 6"/>
          <p:cNvSpPr/>
          <p:nvPr/>
        </p:nvSpPr>
        <p:spPr>
          <a:xfrm>
            <a:off x="1308735" y="2282825"/>
            <a:ext cx="3321685" cy="255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terminé ayer?</a:t>
            </a:r>
            <a:endParaRPr lang="es-ES" altLang="en-US" dirty="0">
              <a:solidFill>
                <a:schemeClr val="tx1"/>
              </a:solidFill>
            </a:endParaRPr>
          </a:p>
          <a:p>
            <a:pPr algn="ctr"/>
            <a:r>
              <a:rPr lang="es-ES" altLang="en-US" dirty="0">
                <a:solidFill>
                  <a:schemeClr val="tx1"/>
                </a:solidFill>
              </a:rPr>
              <a:t>Qué voy a terminar hoy?</a:t>
            </a:r>
            <a:endParaRPr lang="es-ES" altLang="en-US" dirty="0">
              <a:solidFill>
                <a:schemeClr val="tx1"/>
              </a:solidFill>
            </a:endParaRPr>
          </a:p>
          <a:p>
            <a:pPr algn="ctr"/>
            <a:r>
              <a:rPr lang="es-ES" altLang="en-US" dirty="0">
                <a:solidFill>
                  <a:srgbClr val="AD198D"/>
                </a:solidFill>
              </a:rPr>
              <a:t>Que impedimentos tuve para no terminar lo comprometido?</a:t>
            </a:r>
            <a:endParaRPr lang="es-ES" altLang="en-US" dirty="0">
              <a:solidFill>
                <a:srgbClr val="AD198D"/>
              </a:solidFill>
            </a:endParaRPr>
          </a:p>
        </p:txBody>
      </p:sp>
      <p:sp>
        <p:nvSpPr>
          <p:cNvPr id="8" name="Flecha derecha 7"/>
          <p:cNvSpPr/>
          <p:nvPr/>
        </p:nvSpPr>
        <p:spPr>
          <a:xfrm>
            <a:off x="5088890" y="3035300"/>
            <a:ext cx="1898015" cy="108013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Daily</a:t>
            </a:r>
            <a:endParaRPr lang="es-ES" altLang="en-US">
              <a:solidFill>
                <a:schemeClr val="tx1"/>
              </a:solidFill>
            </a:endParaRPr>
          </a:p>
        </p:txBody>
      </p:sp>
      <p:sp>
        <p:nvSpPr>
          <p:cNvPr id="9" name="Óvalo 8"/>
          <p:cNvSpPr/>
          <p:nvPr/>
        </p:nvSpPr>
        <p:spPr>
          <a:xfrm>
            <a:off x="7303770" y="2153920"/>
            <a:ext cx="3321685" cy="255016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Sincronizacion de trabajo.</a:t>
            </a:r>
            <a:endParaRPr lang="es-ES" altLang="en-US">
              <a:solidFill>
                <a:schemeClr val="tx1"/>
              </a:solidFill>
            </a:endParaRPr>
          </a:p>
          <a:p>
            <a:pPr marL="285750" indent="-285750" algn="ctr">
              <a:buFont typeface="Arial" panose="020B0604020202020204" pitchFamily="34" charset="0"/>
              <a:buChar char="•"/>
            </a:pPr>
            <a:r>
              <a:rPr lang="es-ES" altLang="en-US">
                <a:solidFill>
                  <a:schemeClr val="tx1"/>
                </a:solidFill>
              </a:rPr>
              <a:t>Impedimentos para resolver</a:t>
            </a:r>
            <a:endParaRPr lang="es-ES" altLang="en-US">
              <a:solidFill>
                <a:schemeClr val="tx1"/>
              </a:solidFill>
            </a:endParaRPr>
          </a:p>
          <a:p>
            <a:pPr marL="285750" indent="-285750" algn="ctr">
              <a:buFont typeface="Arial" panose="020B0604020202020204" pitchFamily="34" charset="0"/>
              <a:buChar char="•"/>
            </a:pPr>
            <a:endParaRPr lang="es-ES" altLang="en-US"/>
          </a:p>
        </p:txBody>
      </p:sp>
      <p:sp>
        <p:nvSpPr>
          <p:cNvPr id="10" name="Rectángulo 9"/>
          <p:cNvSpPr/>
          <p:nvPr/>
        </p:nvSpPr>
        <p:spPr>
          <a:xfrm>
            <a:off x="1960245" y="507174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endPar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12" name="Rectángulo 11"/>
          <p:cNvSpPr/>
          <p:nvPr/>
        </p:nvSpPr>
        <p:spPr>
          <a:xfrm>
            <a:off x="8140065" y="483298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endPar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Innovation and Planning.</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2" name="Marcador de posición de contenido 1"/>
          <p:cNvPicPr>
            <a:picLocks noGrp="1" noChangeAspect="1"/>
          </p:cNvPicPr>
          <p:nvPr>
            <p:ph idx="1"/>
          </p:nvPr>
        </p:nvPicPr>
        <p:blipFill>
          <a:blip r:embed="rId1"/>
          <a:stretch>
            <a:fillRect/>
          </a:stretch>
        </p:blipFill>
        <p:spPr>
          <a:xfrm>
            <a:off x="7980680" y="3968115"/>
            <a:ext cx="2857500" cy="1704975"/>
          </a:xfrm>
          <a:prstGeom prst="rect">
            <a:avLst/>
          </a:prstGeom>
        </p:spPr>
      </p:pic>
      <p:sp>
        <p:nvSpPr>
          <p:cNvPr id="3" name="Rombo 2"/>
          <p:cNvSpPr/>
          <p:nvPr/>
        </p:nvSpPr>
        <p:spPr>
          <a:xfrm>
            <a:off x="104775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es?</a:t>
            </a:r>
            <a:endParaRPr lang="es-ES" altLang="en-US" dirty="0"/>
          </a:p>
          <a:p>
            <a:pPr algn="ctr"/>
            <a:endParaRPr lang="es-ES" altLang="en-US" dirty="0"/>
          </a:p>
        </p:txBody>
      </p:sp>
      <p:sp>
        <p:nvSpPr>
          <p:cNvPr id="6" name="Rombo 5"/>
          <p:cNvSpPr/>
          <p:nvPr/>
        </p:nvSpPr>
        <p:spPr>
          <a:xfrm>
            <a:off x="302768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a:t>
            </a:r>
            <a:endParaRPr lang="es-ES" altLang="en-US"/>
          </a:p>
        </p:txBody>
      </p:sp>
      <p:sp>
        <p:nvSpPr>
          <p:cNvPr id="13" name="Rombo 12"/>
          <p:cNvSpPr/>
          <p:nvPr/>
        </p:nvSpPr>
        <p:spPr>
          <a:xfrm>
            <a:off x="5365750" y="1690688"/>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t>Quién Participa?</a:t>
            </a:r>
            <a:endParaRPr lang="es-ES" altLang="en-US" sz="1600" dirty="0"/>
          </a:p>
        </p:txBody>
      </p:sp>
      <p:sp>
        <p:nvSpPr>
          <p:cNvPr id="14" name="Rectángulo 13"/>
          <p:cNvSpPr/>
          <p:nvPr/>
        </p:nvSpPr>
        <p:spPr>
          <a:xfrm>
            <a:off x="1047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endParaRPr lang="es-ES" altLang="en-US" dirty="0">
              <a:solidFill>
                <a:schemeClr val="tx1"/>
              </a:solidFill>
            </a:endParaRPr>
          </a:p>
        </p:txBody>
      </p:sp>
      <p:sp>
        <p:nvSpPr>
          <p:cNvPr id="15" name="Rectángulo 14"/>
          <p:cNvSpPr/>
          <p:nvPr/>
        </p:nvSpPr>
        <p:spPr>
          <a:xfrm>
            <a:off x="3225165"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endParaRPr lang="es-ES" altLang="en-US" dirty="0">
              <a:solidFill>
                <a:schemeClr val="tx1"/>
              </a:solidFill>
            </a:endParaRPr>
          </a:p>
          <a:p>
            <a:pPr marL="285750" indent="-285750">
              <a:buFont typeface="Arial" panose="020B0604020202020204" pitchFamily="34" charset="0"/>
              <a:buChar char="•"/>
            </a:pPr>
            <a:r>
              <a:rPr lang="es-ES" altLang="en-US" dirty="0">
                <a:solidFill>
                  <a:schemeClr val="tx1"/>
                </a:solidFill>
              </a:rPr>
              <a:t>Permitir tiempo para innovar.</a:t>
            </a:r>
            <a:endParaRPr lang="es-ES" altLang="en-US" dirty="0">
              <a:solidFill>
                <a:schemeClr val="tx1"/>
              </a:solidFill>
            </a:endParaRPr>
          </a:p>
          <a:p>
            <a:pPr marL="285750" indent="-285750">
              <a:buFont typeface="Arial" panose="020B0604020202020204" pitchFamily="34" charset="0"/>
              <a:buChar char="•"/>
            </a:pPr>
            <a:r>
              <a:rPr lang="es-ES" altLang="en-US" dirty="0">
                <a:solidFill>
                  <a:schemeClr val="tx1"/>
                </a:solidFill>
              </a:rPr>
              <a:t>Habilitar aprendizaje continuo.</a:t>
            </a:r>
            <a:endParaRPr lang="es-ES" altLang="en-US" dirty="0">
              <a:solidFill>
                <a:schemeClr val="tx1"/>
              </a:solidFill>
            </a:endParaRPr>
          </a:p>
          <a:p>
            <a:pPr marL="285750" indent="-285750">
              <a:buFont typeface="Arial" panose="020B0604020202020204" pitchFamily="34" charset="0"/>
              <a:buChar char="•"/>
            </a:pPr>
            <a:r>
              <a:rPr lang="es-ES" altLang="en-US" dirty="0">
                <a:solidFill>
                  <a:schemeClr val="tx1"/>
                </a:solidFill>
              </a:rPr>
              <a:t>Permitir Integración de soluciones. </a:t>
            </a:r>
            <a:endParaRPr lang="es-ES" altLang="en-US" dirty="0">
              <a:solidFill>
                <a:schemeClr val="tx1"/>
              </a:solidFill>
            </a:endParaRPr>
          </a:p>
        </p:txBody>
      </p:sp>
      <p:sp>
        <p:nvSpPr>
          <p:cNvPr id="16" name="Rectángulo 15"/>
          <p:cNvSpPr/>
          <p:nvPr/>
        </p:nvSpPr>
        <p:spPr>
          <a:xfrm>
            <a:off x="5365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Participa todo el equipo ágil.</a:t>
            </a:r>
            <a:endParaRPr lang="es-ES" altLang="en-US">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837969" y="747859"/>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Innovation and Planning.</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endParaRPr lang="es-ES" altLang="en-US" sz="1750"/>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1"/>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endParaRPr lang="es-ES" altLang="en-US" sz="2000" b="1" dirty="0">
              <a:solidFill>
                <a:schemeClr val="accent3"/>
              </a:solidFill>
              <a:effectLst/>
            </a:endParaRP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endParaRPr lang="es-ES" altLang="en-US" sz="1750"/>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endParaRPr lang="es-ES" altLang="en-US" sz="1750" dirty="0"/>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endParaRPr lang="es-ES" altLang="en-US" sz="1750" dirty="0"/>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Program Increment.</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4" name="Marcador de posición de contenido 13"/>
          <p:cNvPicPr>
            <a:picLocks noGrp="1" noChangeAspect="1"/>
          </p:cNvPicPr>
          <p:nvPr>
            <p:ph idx="1"/>
          </p:nvPr>
        </p:nvPicPr>
        <p:blipFill>
          <a:blip r:embed="rId1"/>
          <a:stretch>
            <a:fillRect/>
          </a:stretch>
        </p:blipFill>
        <p:spPr>
          <a:xfrm>
            <a:off x="8874125" y="4726305"/>
            <a:ext cx="2857500" cy="1933575"/>
          </a:xfrm>
          <a:prstGeom prst="rect">
            <a:avLst/>
          </a:prstGeom>
        </p:spPr>
      </p:pic>
      <p:sp>
        <p:nvSpPr>
          <p:cNvPr id="16" name="Combinar 15"/>
          <p:cNvSpPr/>
          <p:nvPr/>
        </p:nvSpPr>
        <p:spPr>
          <a:xfrm>
            <a:off x="2401570" y="1873250"/>
            <a:ext cx="4323080" cy="2525395"/>
          </a:xfrm>
          <a:prstGeom prst="flowChartMerg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sz="1600" dirty="0"/>
          </a:p>
          <a:p>
            <a:pPr algn="ctr"/>
            <a:endParaRPr lang="es-ES" altLang="en-US" sz="1600" dirty="0"/>
          </a:p>
          <a:p>
            <a:pPr algn="ctr"/>
            <a:endParaRPr lang="es-ES" altLang="en-US" sz="1600" dirty="0"/>
          </a:p>
          <a:p>
            <a:pPr algn="ctr"/>
            <a:r>
              <a:rPr lang="es-ES" altLang="en-US" sz="1600" dirty="0"/>
              <a:t>Qué es?</a:t>
            </a:r>
            <a:endParaRPr lang="es-ES" altLang="en-US" sz="1600" dirty="0"/>
          </a:p>
          <a:p>
            <a:pPr algn="ctr"/>
            <a:r>
              <a:rPr lang="es-ES" altLang="en-US" sz="1600" dirty="0"/>
              <a:t>Periodo de tiempo en el cual, los equipos ágiles y/o trenes ágiles realizan entregas de valor.</a:t>
            </a:r>
            <a:endParaRPr lang="es-ES" altLang="en-US" sz="1600" dirty="0"/>
          </a:p>
          <a:p>
            <a:pPr algn="ctr"/>
            <a:endParaRPr lang="es-ES" altLang="en-US" dirty="0"/>
          </a:p>
        </p:txBody>
      </p:sp>
      <p:sp>
        <p:nvSpPr>
          <p:cNvPr id="18" name="Extracto 17"/>
          <p:cNvSpPr/>
          <p:nvPr/>
        </p:nvSpPr>
        <p:spPr>
          <a:xfrm>
            <a:off x="265430" y="1873250"/>
            <a:ext cx="4297680" cy="2525395"/>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0" name="Extracto 19"/>
          <p:cNvSpPr/>
          <p:nvPr/>
        </p:nvSpPr>
        <p:spPr>
          <a:xfrm>
            <a:off x="4576445" y="1873250"/>
            <a:ext cx="4297680" cy="2525395"/>
          </a:xfrm>
          <a:prstGeom prst="flowChartExtra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Quién Participa?</a:t>
            </a:r>
            <a:endParaRPr lang="es-ES" altLang="en-US" dirty="0"/>
          </a:p>
          <a:p>
            <a:pPr algn="ctr"/>
            <a:r>
              <a:rPr lang="es-ES" altLang="en-US" dirty="0"/>
              <a:t>Todo el Equipo y/o trenes ágiles.</a:t>
            </a:r>
            <a:endParaRPr lang="es-ES" altLang="en-US" dirty="0"/>
          </a:p>
        </p:txBody>
      </p:sp>
      <p:sp>
        <p:nvSpPr>
          <p:cNvPr id="21" name="Cuadro de texto 20"/>
          <p:cNvSpPr txBox="1"/>
          <p:nvPr/>
        </p:nvSpPr>
        <p:spPr>
          <a:xfrm>
            <a:off x="1119367" y="2865319"/>
            <a:ext cx="2615206" cy="1600438"/>
          </a:xfrm>
          <a:prstGeom prst="rect">
            <a:avLst/>
          </a:prstGeom>
          <a:noFill/>
        </p:spPr>
        <p:txBody>
          <a:bodyPr wrap="square" rtlCol="0">
            <a:spAutoFit/>
          </a:bodyPr>
          <a:lstStyle/>
          <a:p>
            <a:pPr algn="ctr"/>
            <a:r>
              <a:rPr lang="es-ES" altLang="en-US" sz="1600" dirty="0">
                <a:solidFill>
                  <a:schemeClr val="bg1"/>
                </a:solidFill>
              </a:rPr>
              <a:t>Objetivos </a:t>
            </a:r>
            <a:endParaRPr lang="es-ES" altLang="en-US" sz="1600" dirty="0">
              <a:solidFill>
                <a:schemeClr val="bg1"/>
              </a:solidFill>
            </a:endParaRPr>
          </a:p>
          <a:p>
            <a:pPr marL="285750" indent="-285750" algn="ctr">
              <a:buFont typeface="Arial" panose="020B0604020202020204" pitchFamily="34" charset="0"/>
              <a:buChar char="•"/>
            </a:pPr>
            <a:r>
              <a:rPr lang="es-ES" altLang="en-US" sz="1600" dirty="0">
                <a:solidFill>
                  <a:schemeClr val="bg1"/>
                </a:solidFill>
              </a:rPr>
              <a:t>Entregar Valor al negocio.</a:t>
            </a:r>
            <a:endParaRPr lang="es-ES" altLang="en-US" sz="1600" dirty="0">
              <a:solidFill>
                <a:schemeClr val="bg1"/>
              </a:solidFill>
            </a:endParaRPr>
          </a:p>
          <a:p>
            <a:pPr marL="285750" indent="-285750" algn="ctr">
              <a:buFont typeface="Arial" panose="020B0604020202020204" pitchFamily="34" charset="0"/>
              <a:buChar char="•"/>
            </a:pPr>
            <a:r>
              <a:rPr lang="es-ES" altLang="en-US" sz="1600" dirty="0">
                <a:solidFill>
                  <a:schemeClr val="bg1"/>
                </a:solidFill>
              </a:rPr>
              <a:t>Obtener retroalimentación rápida.</a:t>
            </a:r>
            <a:endParaRPr lang="es-ES" altLang="en-US" sz="1600" dirty="0">
              <a:solidFill>
                <a:schemeClr val="bg1"/>
              </a:solidFill>
            </a:endParaRPr>
          </a:p>
          <a:p>
            <a:pPr marL="285750" indent="-285750" algn="ctr">
              <a:buFont typeface="Arial" panose="020B0604020202020204" pitchFamily="34" charset="0"/>
              <a:buChar char="•"/>
            </a:pPr>
            <a:r>
              <a:rPr lang="es-ES" altLang="en-US" sz="1600" dirty="0">
                <a:solidFill>
                  <a:schemeClr val="bg1"/>
                </a:solidFill>
              </a:rPr>
              <a:t>Mejorar continuamente.</a:t>
            </a:r>
            <a:endParaRPr lang="es-ES" altLang="en-US" sz="1600" dirty="0">
              <a:solidFill>
                <a:schemeClr val="bg1"/>
              </a:solidFill>
            </a:endParaRPr>
          </a:p>
          <a:p>
            <a:pPr algn="dist"/>
            <a:endParaRPr lang="es-E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Program Increment.</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endParaRPr lang="es-ES" altLang="en-US" sz="1600">
              <a:solidFill>
                <a:schemeClr val="bg1"/>
              </a:solidFill>
            </a:endParaRPr>
          </a:p>
          <a:p>
            <a:pPr algn="ctr"/>
            <a:r>
              <a:rPr lang="es-ES" altLang="en-US" sz="1600">
                <a:solidFill>
                  <a:schemeClr val="bg1"/>
                </a:solidFill>
              </a:rPr>
              <a:t>Entregar Valor al negocio.</a:t>
            </a:r>
            <a:endParaRPr lang="es-ES" altLang="en-US" sz="1600">
              <a:solidFill>
                <a:schemeClr val="bg1"/>
              </a:solidFill>
            </a:endParaRPr>
          </a:p>
          <a:p>
            <a:pPr algn="ctr"/>
            <a:r>
              <a:rPr lang="es-ES" altLang="en-US" sz="1600">
                <a:solidFill>
                  <a:schemeClr val="bg1"/>
                </a:solidFill>
              </a:rPr>
              <a:t>Obtener Retro alimentación rápida.</a:t>
            </a:r>
            <a:endParaRPr lang="es-ES" altLang="en-US" sz="1600">
              <a:solidFill>
                <a:schemeClr val="bg1"/>
              </a:solidFill>
            </a:endParaRPr>
          </a:p>
          <a:p>
            <a:pPr algn="ctr"/>
            <a:r>
              <a:rPr lang="es-ES" altLang="en-US" sz="1600">
                <a:solidFill>
                  <a:schemeClr val="bg1"/>
                </a:solidFill>
              </a:rPr>
              <a:t>Mejorar continuamente.</a:t>
            </a:r>
            <a:endParaRPr lang="es-ES" altLang="en-US" sz="1600">
              <a:solidFill>
                <a:schemeClr val="bg1"/>
              </a:solidFill>
            </a:endParaRPr>
          </a:p>
          <a:p>
            <a:pPr algn="dist"/>
            <a:endParaRPr lang="es-ES" altLang="en-US"/>
          </a:p>
        </p:txBody>
      </p:sp>
      <p:pic>
        <p:nvPicPr>
          <p:cNvPr id="3" name="Marcador de posición de contenido 2"/>
          <p:cNvPicPr>
            <a:picLocks noGrp="1" noChangeAspect="1"/>
          </p:cNvPicPr>
          <p:nvPr>
            <p:ph idx="1"/>
          </p:nvPr>
        </p:nvPicPr>
        <p:blipFill>
          <a:blip r:embed="rId1"/>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a:t>Durante el program increment, los equipos llevan a cabo las iteraciones planeadas y se ejecutan las practicas ágiles a nivel de equipo, acompañadas de eventos de programa que tienen como objetivo sincronizar y acompañar el desarrollo del PI.</a:t>
            </a:r>
            <a:endParaRPr lang="es-ES" altLang="en-US"/>
          </a:p>
        </p:txBody>
      </p:sp>
      <p:sp>
        <p:nvSpPr>
          <p:cNvPr id="7" name="Cuadro de texto 6"/>
          <p:cNvSpPr txBox="1"/>
          <p:nvPr/>
        </p:nvSpPr>
        <p:spPr>
          <a:xfrm>
            <a:off x="554355" y="5802630"/>
            <a:ext cx="10269220" cy="368300"/>
          </a:xfrm>
          <a:prstGeom prst="rect">
            <a:avLst/>
          </a:prstGeom>
          <a:noFill/>
        </p:spPr>
        <p:txBody>
          <a:bodyPr wrap="none" rtlCol="0">
            <a:spAutoFit/>
          </a:bodyPr>
          <a:lstStyle/>
          <a:p>
            <a:pPr algn="dist"/>
            <a:r>
              <a:rPr lang="es-ES" altLang="en-US" b="1"/>
              <a:t>La duración del Program Increment puede ser de dos meses a tres meses, según criterio de la organización</a:t>
            </a:r>
            <a:r>
              <a:rPr lang="es-ES" altLang="en-US"/>
              <a:t>.</a:t>
            </a:r>
            <a:endParaRPr lang="es-E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endParaRPr lang="es-ES" sz="3200" b="1" dirty="0">
              <a:solidFill>
                <a:srgbClr val="AD198D"/>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endParaRPr lang="en-US" sz="800" dirty="0"/>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endParaRPr lang="es-ES" altLang="en-US" dirty="0"/>
          </a:p>
        </p:txBody>
      </p:sp>
      <p:pic>
        <p:nvPicPr>
          <p:cNvPr id="11" name="Marcador de posición de contenido 10"/>
          <p:cNvPicPr>
            <a:picLocks noGrp="1" noChangeAspect="1"/>
          </p:cNvPicPr>
          <p:nvPr>
            <p:ph idx="1"/>
          </p:nvPr>
        </p:nvPicPr>
        <p:blipFill>
          <a:blip r:embed="rId1"/>
          <a:stretch>
            <a:fillRect/>
          </a:stretch>
        </p:blipFill>
        <p:spPr>
          <a:xfrm>
            <a:off x="2228850" y="2493010"/>
            <a:ext cx="7088505" cy="39884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Inspect and Adapt.</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endParaRPr lang="es-ES" altLang="en-US" sz="1600">
              <a:solidFill>
                <a:schemeClr val="bg1"/>
              </a:solidFill>
            </a:endParaRPr>
          </a:p>
          <a:p>
            <a:pPr algn="ctr"/>
            <a:r>
              <a:rPr lang="es-ES" altLang="en-US" sz="1600">
                <a:solidFill>
                  <a:schemeClr val="bg1"/>
                </a:solidFill>
              </a:rPr>
              <a:t>Entregar Valor al negocio.</a:t>
            </a:r>
            <a:endParaRPr lang="es-ES" altLang="en-US" sz="1600">
              <a:solidFill>
                <a:schemeClr val="bg1"/>
              </a:solidFill>
            </a:endParaRPr>
          </a:p>
          <a:p>
            <a:pPr algn="ctr"/>
            <a:r>
              <a:rPr lang="es-ES" altLang="en-US" sz="1600">
                <a:solidFill>
                  <a:schemeClr val="bg1"/>
                </a:solidFill>
              </a:rPr>
              <a:t>Obtener Retro alimentación rápida.</a:t>
            </a:r>
            <a:endParaRPr lang="es-ES" altLang="en-US" sz="1600">
              <a:solidFill>
                <a:schemeClr val="bg1"/>
              </a:solidFill>
            </a:endParaRPr>
          </a:p>
          <a:p>
            <a:pPr algn="ctr"/>
            <a:r>
              <a:rPr lang="es-ES" altLang="en-US" sz="1600">
                <a:solidFill>
                  <a:schemeClr val="bg1"/>
                </a:solidFill>
              </a:rPr>
              <a:t>Mejorar continuamente.</a:t>
            </a:r>
            <a:endParaRPr lang="es-ES" altLang="en-US" sz="1600">
              <a:solidFill>
                <a:schemeClr val="bg1"/>
              </a:solidFill>
            </a:endParaRPr>
          </a:p>
          <a:p>
            <a:pPr algn="dist"/>
            <a:endParaRPr lang="es-ES" altLang="en-US"/>
          </a:p>
        </p:txBody>
      </p:sp>
      <p:pic>
        <p:nvPicPr>
          <p:cNvPr id="8" name="Marcador de posición de contenido 7"/>
          <p:cNvPicPr>
            <a:picLocks noGrp="1" noChangeAspect="1"/>
          </p:cNvPicPr>
          <p:nvPr>
            <p:ph idx="1"/>
          </p:nvPr>
        </p:nvPicPr>
        <p:blipFill>
          <a:blip r:embed="rId1"/>
          <a:stretch>
            <a:fillRect/>
          </a:stretch>
        </p:blipFill>
        <p:spPr>
          <a:xfrm>
            <a:off x="6650990" y="4305300"/>
            <a:ext cx="2857500" cy="1666875"/>
          </a:xfrm>
          <a:prstGeom prst="rect">
            <a:avLst/>
          </a:prstGeom>
        </p:spPr>
      </p:pic>
      <p:sp>
        <p:nvSpPr>
          <p:cNvPr id="15" name="Llamada de óvalo 14"/>
          <p:cNvSpPr/>
          <p:nvPr/>
        </p:nvSpPr>
        <p:spPr>
          <a:xfrm>
            <a:off x="1495425" y="3278505"/>
            <a:ext cx="4350385" cy="2537460"/>
          </a:xfrm>
          <a:prstGeom prst="wedgeEllipse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endParaRPr lang="es-ES" altLang="en-US" dirty="0">
              <a:solidFill>
                <a:schemeClr val="tx1"/>
              </a:solidFill>
            </a:endParaRPr>
          </a:p>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endParaRPr lang="es-ES" altLang="en-US" dirty="0">
              <a:solidFill>
                <a:schemeClr val="tx1"/>
              </a:solidFill>
            </a:endParaRPr>
          </a:p>
        </p:txBody>
      </p:sp>
      <p:sp>
        <p:nvSpPr>
          <p:cNvPr id="16" name="Llamada de óvalo 15"/>
          <p:cNvSpPr/>
          <p:nvPr/>
        </p:nvSpPr>
        <p:spPr>
          <a:xfrm>
            <a:off x="5200015" y="1951990"/>
            <a:ext cx="2619375" cy="1625600"/>
          </a:xfrm>
          <a:prstGeom prst="wedgeEllipse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Objetivo</a:t>
            </a:r>
            <a:endParaRPr lang="es-ES" altLang="en-US">
              <a:solidFill>
                <a:schemeClr val="tx1"/>
              </a:solidFill>
            </a:endParaRPr>
          </a:p>
          <a:p>
            <a:pPr algn="ctr"/>
            <a:r>
              <a:rPr lang="es-ES" altLang="en-US">
                <a:solidFill>
                  <a:schemeClr val="tx1"/>
                </a:solidFill>
              </a:rPr>
              <a:t>Identificar oportunidades de mejora para el siguiente PI.</a:t>
            </a:r>
            <a:endParaRPr lang="es-ES" altLang="en-US">
              <a:solidFill>
                <a:schemeClr val="tx1"/>
              </a:solidFill>
            </a:endParaRPr>
          </a:p>
        </p:txBody>
      </p:sp>
      <p:sp>
        <p:nvSpPr>
          <p:cNvPr id="17" name="Llamada de óvalo 16"/>
          <p:cNvSpPr/>
          <p:nvPr/>
        </p:nvSpPr>
        <p:spPr>
          <a:xfrm>
            <a:off x="255905" y="1492250"/>
            <a:ext cx="3373755" cy="17862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Quienes Participan?</a:t>
            </a:r>
            <a:endParaRPr lang="es-ES" altLang="en-US" dirty="0">
              <a:solidFill>
                <a:schemeClr val="tx1"/>
              </a:solidFill>
            </a:endParaRPr>
          </a:p>
          <a:p>
            <a:pPr algn="ctr"/>
            <a:r>
              <a:rPr lang="es-ES" altLang="en-US" dirty="0">
                <a:solidFill>
                  <a:schemeClr val="tx1"/>
                </a:solidFill>
              </a:rPr>
              <a:t>Participan equipos ágiles y  roles a nivel de programa que hacen parte  del tren.</a:t>
            </a:r>
            <a:endParaRPr lang="es-ES" altLang="en-US" dirty="0">
              <a:solidFill>
                <a:schemeClr val="tx1"/>
              </a:solidFill>
            </a:endParaRPr>
          </a:p>
          <a:p>
            <a:pPr algn="ctr"/>
            <a:endParaRPr lang="es-E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Inspect and Adapt.</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endParaRPr lang="es-ES" altLang="en-US" sz="1600">
              <a:solidFill>
                <a:schemeClr val="bg1"/>
              </a:solidFill>
            </a:endParaRPr>
          </a:p>
          <a:p>
            <a:pPr algn="ctr"/>
            <a:r>
              <a:rPr lang="es-ES" altLang="en-US" sz="1600">
                <a:solidFill>
                  <a:schemeClr val="bg1"/>
                </a:solidFill>
              </a:rPr>
              <a:t>Entregar Valor al negocio.</a:t>
            </a:r>
            <a:endParaRPr lang="es-ES" altLang="en-US" sz="1600">
              <a:solidFill>
                <a:schemeClr val="bg1"/>
              </a:solidFill>
            </a:endParaRPr>
          </a:p>
          <a:p>
            <a:pPr algn="ctr"/>
            <a:r>
              <a:rPr lang="es-ES" altLang="en-US" sz="1600">
                <a:solidFill>
                  <a:schemeClr val="bg1"/>
                </a:solidFill>
              </a:rPr>
              <a:t>Obtener Retro alimentación rápida.</a:t>
            </a:r>
            <a:endParaRPr lang="es-ES" altLang="en-US" sz="1600">
              <a:solidFill>
                <a:schemeClr val="bg1"/>
              </a:solidFill>
            </a:endParaRPr>
          </a:p>
          <a:p>
            <a:pPr algn="ctr"/>
            <a:r>
              <a:rPr lang="es-ES" altLang="en-US" sz="1600">
                <a:solidFill>
                  <a:schemeClr val="bg1"/>
                </a:solidFill>
              </a:rPr>
              <a:t>Mejorar continuamente.</a:t>
            </a:r>
            <a:endParaRPr lang="es-ES" altLang="en-US" sz="1600">
              <a:solidFill>
                <a:schemeClr val="bg1"/>
              </a:solidFill>
            </a:endParaRPr>
          </a:p>
          <a:p>
            <a:pPr algn="dist"/>
            <a:endParaRPr lang="es-ES" altLang="en-US"/>
          </a:p>
        </p:txBody>
      </p:sp>
      <p:sp>
        <p:nvSpPr>
          <p:cNvPr id="20" name="LLamada de flecha derecha 19"/>
          <p:cNvSpPr/>
          <p:nvPr/>
        </p:nvSpPr>
        <p:spPr>
          <a:xfrm>
            <a:off x="939800" y="1796415"/>
            <a:ext cx="4086225" cy="426974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charset="0"/>
              <a:buChar char=""/>
            </a:pPr>
            <a:r>
              <a:rPr lang="es-ES" altLang="en-US" sz="1700" dirty="0"/>
              <a:t>Hallazgos de mejoras de cada Equipo.</a:t>
            </a:r>
            <a:endParaRPr lang="es-ES" altLang="en-US" sz="1700" dirty="0"/>
          </a:p>
          <a:p>
            <a:pPr marL="742950" lvl="1" indent="-285750">
              <a:buFont typeface="Wingdings" panose="05000000000000000000" charset="0"/>
              <a:buChar char=""/>
            </a:pPr>
            <a:r>
              <a:rPr lang="es-ES" altLang="en-US" sz="1700" dirty="0"/>
              <a:t>Lecciones aprendidas durante el PI, tanto a nivel de la implementación del producto como a nivel de trabajo en equipo.</a:t>
            </a:r>
            <a:endParaRPr lang="es-ES" altLang="en-US" sz="1700" dirty="0"/>
          </a:p>
          <a:p>
            <a:pPr marL="742950" lvl="1" indent="-285750">
              <a:buFont typeface="Wingdings" panose="05000000000000000000" charset="0"/>
              <a:buChar char=""/>
            </a:pPr>
            <a:r>
              <a:rPr lang="es-ES" altLang="en-US" sz="1700" dirty="0"/>
              <a:t>Resultado de los planes de acción ejecutados durante el PI.</a:t>
            </a:r>
            <a:endParaRPr lang="es-ES" altLang="en-US" sz="1700" dirty="0"/>
          </a:p>
          <a:p>
            <a:pPr algn="ctr"/>
            <a:endParaRPr lang="es-ES" altLang="en-US" sz="1700" dirty="0"/>
          </a:p>
        </p:txBody>
      </p:sp>
      <p:sp>
        <p:nvSpPr>
          <p:cNvPr id="22" name="Recortar rectángulo de esquina del mismo lado 21"/>
          <p:cNvSpPr/>
          <p:nvPr/>
        </p:nvSpPr>
        <p:spPr>
          <a:xfrm>
            <a:off x="5026025" y="3270250"/>
            <a:ext cx="2262505" cy="1322705"/>
          </a:xfrm>
          <a:prstGeom prst="snip2Same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IA</a:t>
            </a:r>
            <a:endParaRPr lang="es-ES" altLang="en-US"/>
          </a:p>
        </p:txBody>
      </p:sp>
      <p:sp>
        <p:nvSpPr>
          <p:cNvPr id="23" name="LLamada de flecha izquierda 22"/>
          <p:cNvSpPr/>
          <p:nvPr/>
        </p:nvSpPr>
        <p:spPr>
          <a:xfrm>
            <a:off x="7288530" y="1797050"/>
            <a:ext cx="3763645" cy="426910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
            </a:pPr>
            <a:r>
              <a:rPr lang="es-ES" altLang="en-US" dirty="0"/>
              <a:t>Estado de la solución.</a:t>
            </a:r>
            <a:endParaRPr lang="es-ES" altLang="en-US" dirty="0"/>
          </a:p>
          <a:p>
            <a:pPr marL="285750" indent="-285750">
              <a:buFont typeface="Wingdings" panose="05000000000000000000" charset="0"/>
              <a:buChar char=""/>
            </a:pPr>
            <a:r>
              <a:rPr lang="es-ES" altLang="en-US" dirty="0"/>
              <a:t>Causa Raíz de los problemas</a:t>
            </a:r>
            <a:endParaRPr lang="es-ES" altLang="en-US" dirty="0"/>
          </a:p>
          <a:p>
            <a:pPr marL="285750" indent="-285750">
              <a:buFont typeface="Wingdings" panose="05000000000000000000" charset="0"/>
              <a:buChar char=""/>
            </a:pPr>
            <a:r>
              <a:rPr lang="es-ES" altLang="en-US" dirty="0"/>
              <a:t>Planes de acción para mejora continua.</a:t>
            </a:r>
            <a:endParaRPr lang="es-ES" altLang="en-US" dirty="0"/>
          </a:p>
          <a:p>
            <a:pPr marL="285750" indent="-285750">
              <a:buFont typeface="Wingdings" panose="05000000000000000000" charset="0"/>
              <a:buChar char=""/>
            </a:pPr>
            <a:r>
              <a:rPr lang="es-ES" altLang="en-US" dirty="0"/>
              <a:t>Actualización del valor del negocio.</a:t>
            </a:r>
            <a:endParaRPr lang="es-ES" altLang="en-US" dirty="0"/>
          </a:p>
        </p:txBody>
      </p:sp>
      <p:sp>
        <p:nvSpPr>
          <p:cNvPr id="24" name="Cuadro de texto 23"/>
          <p:cNvSpPr txBox="1"/>
          <p:nvPr/>
        </p:nvSpPr>
        <p:spPr>
          <a:xfrm>
            <a:off x="171133" y="6433820"/>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a:t>
            </a:r>
            <a:r>
              <a:rPr lang="es-ES" altLang="en-US" b="1" dirty="0" err="1"/>
              <a:t>duracion</a:t>
            </a:r>
            <a:r>
              <a:rPr lang="es-ES" altLang="en-US" b="1" dirty="0"/>
              <a:t> de </a:t>
            </a:r>
            <a:r>
              <a:rPr lang="es-ES" altLang="en-US" b="1" dirty="0" err="1"/>
              <a:t>maximo</a:t>
            </a:r>
            <a:r>
              <a:rPr lang="es-ES" altLang="en-US" b="1" dirty="0"/>
              <a:t> 1 día</a:t>
            </a:r>
            <a:endParaRPr lang="es-ES" altLang="en-US" b="1" dirty="0"/>
          </a:p>
        </p:txBody>
      </p:sp>
      <p:sp>
        <p:nvSpPr>
          <p:cNvPr id="25" name="Rectángulo 24"/>
          <p:cNvSpPr/>
          <p:nvPr/>
        </p:nvSpPr>
        <p:spPr>
          <a:xfrm>
            <a:off x="1804670" y="606615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endPar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26" name="Rectángulo 25"/>
          <p:cNvSpPr/>
          <p:nvPr/>
        </p:nvSpPr>
        <p:spPr>
          <a:xfrm>
            <a:off x="9199880" y="606615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endPar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System Demo.</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endParaRPr lang="es-ES" altLang="en-US" sz="1600">
              <a:solidFill>
                <a:schemeClr val="bg1"/>
              </a:solidFill>
            </a:endParaRPr>
          </a:p>
          <a:p>
            <a:pPr algn="ctr"/>
            <a:r>
              <a:rPr lang="es-ES" altLang="en-US" sz="1600">
                <a:solidFill>
                  <a:schemeClr val="bg1"/>
                </a:solidFill>
              </a:rPr>
              <a:t>Entregar Valor al negocio.</a:t>
            </a:r>
            <a:endParaRPr lang="es-ES" altLang="en-US" sz="1600">
              <a:solidFill>
                <a:schemeClr val="bg1"/>
              </a:solidFill>
            </a:endParaRPr>
          </a:p>
          <a:p>
            <a:pPr algn="ctr"/>
            <a:r>
              <a:rPr lang="es-ES" altLang="en-US" sz="1600">
                <a:solidFill>
                  <a:schemeClr val="bg1"/>
                </a:solidFill>
              </a:rPr>
              <a:t>Obtener Retro alimentación rápida.</a:t>
            </a:r>
            <a:endParaRPr lang="es-ES" altLang="en-US" sz="1600">
              <a:solidFill>
                <a:schemeClr val="bg1"/>
              </a:solidFill>
            </a:endParaRPr>
          </a:p>
          <a:p>
            <a:pPr algn="ctr"/>
            <a:r>
              <a:rPr lang="es-ES" altLang="en-US" sz="1600">
                <a:solidFill>
                  <a:schemeClr val="bg1"/>
                </a:solidFill>
              </a:rPr>
              <a:t>Mejorar continuamente.</a:t>
            </a:r>
            <a:endParaRPr lang="es-ES" altLang="en-US" sz="1600">
              <a:solidFill>
                <a:schemeClr val="bg1"/>
              </a:solidFill>
            </a:endParaRPr>
          </a:p>
          <a:p>
            <a:pPr algn="dist"/>
            <a:endParaRPr lang="es-ES" altLang="en-US"/>
          </a:p>
        </p:txBody>
      </p:sp>
      <p:graphicFrame>
        <p:nvGraphicFramePr>
          <p:cNvPr id="2" name="Diagrama 1"/>
          <p:cNvGraphicFramePr/>
          <p:nvPr/>
        </p:nvGraphicFramePr>
        <p:xfrm>
          <a:off x="838200" y="951865"/>
          <a:ext cx="7386955" cy="51269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Marcador de posición de contenido 2"/>
          <p:cNvPicPr>
            <a:picLocks noGrp="1" noChangeAspect="1"/>
          </p:cNvPicPr>
          <p:nvPr>
            <p:ph idx="1"/>
          </p:nvPr>
        </p:nvPicPr>
        <p:blipFill>
          <a:blip r:embed="rId6"/>
          <a:stretch>
            <a:fillRect/>
          </a:stretch>
        </p:blipFill>
        <p:spPr>
          <a:xfrm>
            <a:off x="8665845" y="4561205"/>
            <a:ext cx="3031490" cy="19970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System Demo.</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endParaRPr lang="es-ES" altLang="en-US" sz="1600">
              <a:solidFill>
                <a:schemeClr val="bg1"/>
              </a:solidFill>
            </a:endParaRPr>
          </a:p>
          <a:p>
            <a:pPr algn="ctr"/>
            <a:r>
              <a:rPr lang="es-ES" altLang="en-US" sz="1600">
                <a:solidFill>
                  <a:schemeClr val="bg1"/>
                </a:solidFill>
              </a:rPr>
              <a:t>Entregar Valor al negocio.</a:t>
            </a:r>
            <a:endParaRPr lang="es-ES" altLang="en-US" sz="1600">
              <a:solidFill>
                <a:schemeClr val="bg1"/>
              </a:solidFill>
            </a:endParaRPr>
          </a:p>
          <a:p>
            <a:pPr algn="ctr"/>
            <a:r>
              <a:rPr lang="es-ES" altLang="en-US" sz="1600">
                <a:solidFill>
                  <a:schemeClr val="bg1"/>
                </a:solidFill>
              </a:rPr>
              <a:t>Obtener Retro alimentación rápida.</a:t>
            </a:r>
            <a:endParaRPr lang="es-ES" altLang="en-US" sz="1600">
              <a:solidFill>
                <a:schemeClr val="bg1"/>
              </a:solidFill>
            </a:endParaRPr>
          </a:p>
          <a:p>
            <a:pPr algn="ctr"/>
            <a:r>
              <a:rPr lang="es-ES" altLang="en-US" sz="1600">
                <a:solidFill>
                  <a:schemeClr val="bg1"/>
                </a:solidFill>
              </a:rPr>
              <a:t>Mejorar continuamente.</a:t>
            </a:r>
            <a:endParaRPr lang="es-ES" altLang="en-US" sz="1600">
              <a:solidFill>
                <a:schemeClr val="bg1"/>
              </a:solidFill>
            </a:endParaRPr>
          </a:p>
          <a:p>
            <a:pPr algn="dist"/>
            <a:endParaRPr lang="es-ES" altLang="en-US"/>
          </a:p>
        </p:txBody>
      </p:sp>
      <p:sp>
        <p:nvSpPr>
          <p:cNvPr id="8" name="Proceso alternativo 7"/>
          <p:cNvSpPr/>
          <p:nvPr/>
        </p:nvSpPr>
        <p:spPr>
          <a:xfrm>
            <a:off x="2817495" y="1397635"/>
            <a:ext cx="4350385" cy="1282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Solución Integrada.</a:t>
            </a:r>
            <a:endParaRPr lang="es-ES" altLang="en-US" dirty="0"/>
          </a:p>
          <a:p>
            <a:pPr marL="285750" indent="-285750" algn="ctr">
              <a:buFont typeface="Wingdings" panose="05000000000000000000" charset="0"/>
              <a:buChar char=""/>
            </a:pPr>
            <a:r>
              <a:rPr lang="es-ES" altLang="en-US" dirty="0"/>
              <a:t>Valor inicial del negocio</a:t>
            </a:r>
            <a:endParaRPr lang="es-ES" altLang="en-US" dirty="0"/>
          </a:p>
          <a:p>
            <a:pPr marL="285750" indent="-285750" algn="ctr">
              <a:buFont typeface="Wingdings" panose="05000000000000000000" charset="0"/>
              <a:buChar char=""/>
            </a:pPr>
            <a:r>
              <a:rPr lang="es-ES" altLang="en-US" dirty="0"/>
              <a:t>Backlog de </a:t>
            </a:r>
            <a:r>
              <a:rPr lang="es-ES" altLang="en-US" dirty="0" err="1"/>
              <a:t>Features</a:t>
            </a:r>
            <a:endParaRPr lang="es-ES" altLang="en-US" dirty="0"/>
          </a:p>
        </p:txBody>
      </p:sp>
      <p:sp>
        <p:nvSpPr>
          <p:cNvPr id="9" name="Flecha hacia abajo 8"/>
          <p:cNvSpPr/>
          <p:nvPr/>
        </p:nvSpPr>
        <p:spPr>
          <a:xfrm>
            <a:off x="4097655" y="265430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Decisión 11"/>
          <p:cNvSpPr/>
          <p:nvPr/>
        </p:nvSpPr>
        <p:spPr>
          <a:xfrm>
            <a:off x="3799205" y="3646170"/>
            <a:ext cx="2399030" cy="742950"/>
          </a:xfrm>
          <a:prstGeom prst="flowChartDecisi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System Demo</a:t>
            </a:r>
            <a:endParaRPr lang="es-ES" altLang="en-US"/>
          </a:p>
        </p:txBody>
      </p:sp>
      <p:sp>
        <p:nvSpPr>
          <p:cNvPr id="13" name="Flecha hacia abajo 12"/>
          <p:cNvSpPr/>
          <p:nvPr/>
        </p:nvSpPr>
        <p:spPr>
          <a:xfrm>
            <a:off x="4097020" y="437388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ym typeface="+mn-ea"/>
            </a:endParaRPr>
          </a:p>
        </p:txBody>
      </p:sp>
      <p:sp>
        <p:nvSpPr>
          <p:cNvPr id="14" name="Proceso alternativo 13"/>
          <p:cNvSpPr/>
          <p:nvPr/>
        </p:nvSpPr>
        <p:spPr>
          <a:xfrm>
            <a:off x="2816860" y="5365750"/>
            <a:ext cx="4350385" cy="1409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Pueden generarse nuevas </a:t>
            </a:r>
            <a:r>
              <a:rPr lang="es-ES" altLang="en-US" dirty="0" err="1"/>
              <a:t>Features</a:t>
            </a:r>
            <a:r>
              <a:rPr lang="es-ES" altLang="en-US" dirty="0"/>
              <a:t>.</a:t>
            </a:r>
            <a:endParaRPr lang="es-ES" altLang="en-US" dirty="0"/>
          </a:p>
          <a:p>
            <a:pPr marL="285750" indent="-285750" algn="ctr">
              <a:buFont typeface="Wingdings" panose="05000000000000000000" charset="0"/>
              <a:buChar char=""/>
            </a:pPr>
            <a:r>
              <a:rPr lang="es-ES" altLang="en-US" dirty="0"/>
              <a:t>Replantear las </a:t>
            </a:r>
            <a:r>
              <a:rPr lang="es-ES" altLang="en-US" dirty="0" err="1"/>
              <a:t>Features</a:t>
            </a:r>
            <a:r>
              <a:rPr lang="es-ES" altLang="en-US" dirty="0"/>
              <a:t> existentes.</a:t>
            </a:r>
            <a:endParaRPr lang="es-ES" altLang="en-US" dirty="0"/>
          </a:p>
          <a:p>
            <a:pPr marL="285750" indent="-285750" algn="ctr">
              <a:buFont typeface="Wingdings" panose="05000000000000000000" charset="0"/>
              <a:buChar char=""/>
            </a:pPr>
            <a:r>
              <a:rPr lang="es-ES" altLang="en-US" dirty="0" err="1"/>
              <a:t>Feedback</a:t>
            </a:r>
            <a:r>
              <a:rPr lang="es-ES" altLang="en-US" dirty="0"/>
              <a:t> para asegurar el camino correcto.</a:t>
            </a:r>
            <a:endParaRPr lang="es-ES" altLang="en-US" dirty="0"/>
          </a:p>
          <a:p>
            <a:pPr marL="285750" indent="-285750" algn="ctr">
              <a:buFont typeface="Wingdings" panose="05000000000000000000" charset="0"/>
              <a:buChar char=""/>
            </a:pPr>
            <a:r>
              <a:rPr lang="es-ES" altLang="en-US" dirty="0"/>
              <a:t>Valor del negocio actualizado.</a:t>
            </a:r>
            <a:endParaRPr lang="es-ES" altLang="en-US" dirty="0"/>
          </a:p>
        </p:txBody>
      </p:sp>
      <p:sp>
        <p:nvSpPr>
          <p:cNvPr id="15" name="Cuadro de texto 14"/>
          <p:cNvSpPr txBox="1"/>
          <p:nvPr/>
        </p:nvSpPr>
        <p:spPr>
          <a:xfrm>
            <a:off x="6896100" y="4066540"/>
            <a:ext cx="5031740" cy="646331"/>
          </a:xfrm>
          <a:prstGeom prst="rect">
            <a:avLst/>
          </a:prstGeom>
          <a:noFill/>
        </p:spPr>
        <p:txBody>
          <a:bodyPr wrap="square" rtlCol="0">
            <a:spAutoFit/>
          </a:bodyPr>
          <a:lstStyle/>
          <a:p>
            <a:pPr algn="just"/>
            <a:r>
              <a:rPr lang="es-ES" altLang="en-US" b="1" dirty="0"/>
              <a:t>Se recomienda que la duración de la </a:t>
            </a:r>
            <a:r>
              <a:rPr lang="es-ES" altLang="en-US" b="1" dirty="0" err="1"/>
              <a:t>System</a:t>
            </a:r>
            <a:r>
              <a:rPr lang="es-ES" altLang="en-US" b="1" dirty="0"/>
              <a:t> Demo, no exceda las dos horas.  </a:t>
            </a:r>
            <a:endParaRPr lang="es-ES" altLang="en-US" b="1" dirty="0"/>
          </a:p>
        </p:txBody>
      </p:sp>
      <p:sp>
        <p:nvSpPr>
          <p:cNvPr id="2" name="Rectángulo 1"/>
          <p:cNvSpPr/>
          <p:nvPr/>
        </p:nvSpPr>
        <p:spPr>
          <a:xfrm>
            <a:off x="7825105" y="159067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endPar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6" name="Rectángulo 5"/>
          <p:cNvSpPr/>
          <p:nvPr/>
        </p:nvSpPr>
        <p:spPr>
          <a:xfrm>
            <a:off x="7936230" y="584009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endPar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Scrum de Scrums.</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endParaRPr lang="es-ES" altLang="en-US" sz="1600">
              <a:solidFill>
                <a:schemeClr val="bg1"/>
              </a:solidFill>
            </a:endParaRPr>
          </a:p>
          <a:p>
            <a:pPr algn="ctr"/>
            <a:r>
              <a:rPr lang="es-ES" altLang="en-US" sz="1600">
                <a:solidFill>
                  <a:schemeClr val="bg1"/>
                </a:solidFill>
              </a:rPr>
              <a:t>Entregar Valor al negocio.</a:t>
            </a:r>
            <a:endParaRPr lang="es-ES" altLang="en-US" sz="1600">
              <a:solidFill>
                <a:schemeClr val="bg1"/>
              </a:solidFill>
            </a:endParaRPr>
          </a:p>
          <a:p>
            <a:pPr algn="ctr"/>
            <a:r>
              <a:rPr lang="es-ES" altLang="en-US" sz="1600">
                <a:solidFill>
                  <a:schemeClr val="bg1"/>
                </a:solidFill>
              </a:rPr>
              <a:t>Obtener Retro alimentación rápida.</a:t>
            </a:r>
            <a:endParaRPr lang="es-ES" altLang="en-US" sz="1600">
              <a:solidFill>
                <a:schemeClr val="bg1"/>
              </a:solidFill>
            </a:endParaRPr>
          </a:p>
          <a:p>
            <a:pPr algn="ctr"/>
            <a:r>
              <a:rPr lang="es-ES" altLang="en-US" sz="1600">
                <a:solidFill>
                  <a:schemeClr val="bg1"/>
                </a:solidFill>
              </a:rPr>
              <a:t>Mejorar continuamente.</a:t>
            </a:r>
            <a:endParaRPr lang="es-ES" altLang="en-US" sz="1600">
              <a:solidFill>
                <a:schemeClr val="bg1"/>
              </a:solidFill>
            </a:endParaRPr>
          </a:p>
          <a:p>
            <a:pPr algn="dist"/>
            <a:endParaRPr lang="es-ES" altLang="en-US"/>
          </a:p>
        </p:txBody>
      </p:sp>
      <p:graphicFrame>
        <p:nvGraphicFramePr>
          <p:cNvPr id="2" name="Diagrama 1"/>
          <p:cNvGraphicFramePr/>
          <p:nvPr/>
        </p:nvGraphicFramePr>
        <p:xfrm>
          <a:off x="1238250" y="1691005"/>
          <a:ext cx="5535930" cy="380492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Marcador de posición de contenido 2"/>
          <p:cNvPicPr>
            <a:picLocks noGrp="1" noChangeAspect="1"/>
          </p:cNvPicPr>
          <p:nvPr>
            <p:ph idx="1"/>
          </p:nvPr>
        </p:nvPicPr>
        <p:blipFill>
          <a:blip r:embed="rId6"/>
          <a:stretch>
            <a:fillRect/>
          </a:stretch>
        </p:blipFill>
        <p:spPr>
          <a:xfrm>
            <a:off x="7144385" y="2959100"/>
            <a:ext cx="4566920" cy="33693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Scrum de Scrums.</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endParaRPr lang="es-ES" altLang="en-US" sz="1600">
              <a:solidFill>
                <a:schemeClr val="bg1"/>
              </a:solidFill>
            </a:endParaRPr>
          </a:p>
          <a:p>
            <a:pPr algn="ctr"/>
            <a:r>
              <a:rPr lang="es-ES" altLang="en-US" sz="1600">
                <a:solidFill>
                  <a:schemeClr val="bg1"/>
                </a:solidFill>
              </a:rPr>
              <a:t>Entregar Valor al negocio.</a:t>
            </a:r>
            <a:endParaRPr lang="es-ES" altLang="en-US" sz="1600">
              <a:solidFill>
                <a:schemeClr val="bg1"/>
              </a:solidFill>
            </a:endParaRPr>
          </a:p>
          <a:p>
            <a:pPr algn="ctr"/>
            <a:r>
              <a:rPr lang="es-ES" altLang="en-US" sz="1600">
                <a:solidFill>
                  <a:schemeClr val="bg1"/>
                </a:solidFill>
              </a:rPr>
              <a:t>Obtener Retro alimentación rápida.</a:t>
            </a:r>
            <a:endParaRPr lang="es-ES" altLang="en-US" sz="1600">
              <a:solidFill>
                <a:schemeClr val="bg1"/>
              </a:solidFill>
            </a:endParaRPr>
          </a:p>
          <a:p>
            <a:pPr algn="ctr"/>
            <a:r>
              <a:rPr lang="es-ES" altLang="en-US" sz="1600">
                <a:solidFill>
                  <a:schemeClr val="bg1"/>
                </a:solidFill>
              </a:rPr>
              <a:t>Mejorar continuamente.</a:t>
            </a:r>
            <a:endParaRPr lang="es-ES" altLang="en-US" sz="1600">
              <a:solidFill>
                <a:schemeClr val="bg1"/>
              </a:solidFill>
            </a:endParaRPr>
          </a:p>
          <a:p>
            <a:pPr algn="dist"/>
            <a:endParaRPr lang="es-ES" altLang="en-US"/>
          </a:p>
        </p:txBody>
      </p:sp>
      <p:sp>
        <p:nvSpPr>
          <p:cNvPr id="8" name="Pentágono 7"/>
          <p:cNvSpPr/>
          <p:nvPr/>
        </p:nvSpPr>
        <p:spPr>
          <a:xfrm>
            <a:off x="473710" y="2132330"/>
            <a:ext cx="5289527" cy="2593340"/>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Qué realizó el equipo desde la última Scrum de Scrums?.</a:t>
            </a:r>
            <a:endParaRPr lang="es-ES" altLang="en-US" sz="1400" dirty="0">
              <a:solidFill>
                <a:schemeClr val="tx1"/>
              </a:solidFill>
            </a:endParaRPr>
          </a:p>
          <a:p>
            <a:pPr marL="285750" indent="-285750">
              <a:buFont typeface="Arial" panose="020B0604020202020204" pitchFamily="34" charset="0"/>
              <a:buChar char="•"/>
            </a:pPr>
            <a:r>
              <a:rPr lang="es-ES" altLang="en-US" sz="1400" dirty="0">
                <a:solidFill>
                  <a:schemeClr val="tx1"/>
                </a:solidFill>
              </a:rPr>
              <a:t>Qué realizará el equipo hasta la siguiente scrum de scrums?</a:t>
            </a:r>
            <a:endParaRPr lang="es-ES" altLang="en-US" sz="1400" dirty="0">
              <a:solidFill>
                <a:schemeClr val="tx1"/>
              </a:solidFill>
            </a:endParaRPr>
          </a:p>
          <a:p>
            <a:pPr marL="285750" indent="-285750">
              <a:buFont typeface="Arial" panose="020B0604020202020204" pitchFamily="34" charset="0"/>
              <a:buChar char="•"/>
            </a:pPr>
            <a:r>
              <a:rPr lang="es-ES" altLang="en-US" sz="1400" dirty="0">
                <a:solidFill>
                  <a:schemeClr val="tx1"/>
                </a:solidFill>
              </a:rPr>
              <a:t>El equipo tiene algún impedimento para escalar al RTE?</a:t>
            </a:r>
            <a:endParaRPr lang="es-ES" altLang="en-US" sz="1400" dirty="0">
              <a:solidFill>
                <a:schemeClr val="tx1"/>
              </a:solidFill>
            </a:endParaRPr>
          </a:p>
          <a:p>
            <a:pPr marL="285750" indent="-285750">
              <a:buFont typeface="Arial" panose="020B0604020202020204" pitchFamily="34" charset="0"/>
              <a:buChar char="•"/>
            </a:pPr>
            <a:r>
              <a:rPr lang="es-ES" altLang="en-US" sz="1400" dirty="0">
                <a:solidFill>
                  <a:schemeClr val="tx1"/>
                </a:solidFill>
              </a:rPr>
              <a:t>Dentro del trabajo que realizará el equipo existe algo que pueda afectar a otro equipo? </a:t>
            </a:r>
            <a:endParaRPr lang="es-ES" altLang="en-US" sz="1400" dirty="0">
              <a:solidFill>
                <a:schemeClr val="tx1"/>
              </a:solidFill>
            </a:endParaRPr>
          </a:p>
        </p:txBody>
      </p:sp>
      <p:sp>
        <p:nvSpPr>
          <p:cNvPr id="9" name="Cheurón 8"/>
          <p:cNvSpPr/>
          <p:nvPr/>
        </p:nvSpPr>
        <p:spPr>
          <a:xfrm>
            <a:off x="4363085" y="2132330"/>
            <a:ext cx="3778885" cy="2592705"/>
          </a:xfrm>
          <a:prstGeom prst="chevr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Scrum </a:t>
            </a:r>
            <a:r>
              <a:rPr lang="es-ES" altLang="en-US" dirty="0" err="1">
                <a:solidFill>
                  <a:schemeClr val="tx1"/>
                </a:solidFill>
              </a:rPr>
              <a:t>of</a:t>
            </a:r>
            <a:r>
              <a:rPr lang="es-ES" altLang="en-US" dirty="0">
                <a:solidFill>
                  <a:schemeClr val="tx1"/>
                </a:solidFill>
              </a:rPr>
              <a:t> Scrums</a:t>
            </a:r>
            <a:endParaRPr lang="es-ES" altLang="en-US" dirty="0">
              <a:solidFill>
                <a:schemeClr val="tx1"/>
              </a:solidFill>
            </a:endParaRPr>
          </a:p>
        </p:txBody>
      </p:sp>
      <p:sp>
        <p:nvSpPr>
          <p:cNvPr id="12" name="Cheurón 11"/>
          <p:cNvSpPr/>
          <p:nvPr/>
        </p:nvSpPr>
        <p:spPr>
          <a:xfrm>
            <a:off x="6857365" y="2132965"/>
            <a:ext cx="4586605" cy="2592705"/>
          </a:xfrm>
          <a:prstGeom prst="chevr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Impedimentos y dependencias para resolver.</a:t>
            </a:r>
            <a:endParaRPr lang="es-ES" altLang="en-US" sz="1400" dirty="0">
              <a:solidFill>
                <a:schemeClr val="tx1"/>
              </a:solidFill>
            </a:endParaRPr>
          </a:p>
          <a:p>
            <a:pPr marL="285750" indent="-285750">
              <a:buFont typeface="Arial" panose="020B0604020202020204" pitchFamily="34" charset="0"/>
              <a:buChar char="•"/>
            </a:pPr>
            <a:r>
              <a:rPr lang="es-ES" altLang="en-US" sz="1400" dirty="0">
                <a:solidFill>
                  <a:schemeClr val="tx1"/>
                </a:solidFill>
              </a:rPr>
              <a:t>Avance de los equipos.</a:t>
            </a:r>
            <a:endParaRPr lang="es-ES" altLang="en-US" sz="1400" dirty="0">
              <a:solidFill>
                <a:schemeClr val="tx1"/>
              </a:solidFill>
            </a:endParaRPr>
          </a:p>
        </p:txBody>
      </p:sp>
      <p:sp>
        <p:nvSpPr>
          <p:cNvPr id="13" name="Cuadro de texto 12"/>
          <p:cNvSpPr txBox="1"/>
          <p:nvPr/>
        </p:nvSpPr>
        <p:spPr>
          <a:xfrm>
            <a:off x="473710" y="5031740"/>
            <a:ext cx="11125200" cy="1476375"/>
          </a:xfrm>
          <a:prstGeom prst="rect">
            <a:avLst/>
          </a:prstGeom>
          <a:noFill/>
        </p:spPr>
        <p:txBody>
          <a:bodyPr wrap="square" rtlCol="0">
            <a:spAutoFit/>
          </a:bodyPr>
          <a:lstStyle/>
          <a:p>
            <a:pPr algn="just"/>
            <a:r>
              <a:rPr lang="es-ES" altLang="en-US" b="1" dirty="0"/>
              <a:t>Se recomienda para esta reunión, no superar 30 minutos de </a:t>
            </a:r>
            <a:r>
              <a:rPr lang="es-ES" altLang="en-US" b="1" dirty="0" err="1"/>
              <a:t>timeboxing</a:t>
            </a:r>
            <a:r>
              <a:rPr lang="es-ES" altLang="en-US" b="1" dirty="0"/>
              <a:t>. </a:t>
            </a:r>
            <a:endParaRPr lang="es-ES" altLang="en-US" b="1" dirty="0"/>
          </a:p>
          <a:p>
            <a:pPr algn="just"/>
            <a:r>
              <a:rPr lang="es-ES" altLang="en-US" b="1" dirty="0"/>
              <a:t>Es facilitada por el RTE.</a:t>
            </a:r>
            <a:endParaRPr lang="es-ES" altLang="en-US" b="1" dirty="0">
              <a:solidFill>
                <a:schemeClr val="tx1"/>
              </a:solidFill>
            </a:endParaRPr>
          </a:p>
          <a:p>
            <a:pPr algn="just"/>
            <a:r>
              <a:rPr lang="es-ES" altLang="en-US" b="1" dirty="0">
                <a:solidFill>
                  <a:schemeClr val="tx1"/>
                </a:solidFill>
              </a:rPr>
              <a:t>La cadencia de esta reunión para el contexto Experian se recomienda </a:t>
            </a:r>
            <a:r>
              <a:rPr lang="es-ES" altLang="en-US" b="1" dirty="0">
                <a:sym typeface="+mn-ea"/>
              </a:rPr>
              <a:t>cada Iteración y media</a:t>
            </a:r>
            <a:r>
              <a:rPr lang="es-ES" altLang="en-US" b="1" dirty="0">
                <a:solidFill>
                  <a:schemeClr val="tx1"/>
                </a:solidFill>
              </a:rPr>
              <a:t>.</a:t>
            </a:r>
            <a:endParaRPr lang="es-ES" altLang="en-US" b="1" dirty="0">
              <a:solidFill>
                <a:schemeClr val="tx1"/>
              </a:solidFill>
            </a:endParaRPr>
          </a:p>
          <a:p>
            <a:pPr algn="just"/>
            <a:r>
              <a:rPr lang="es-ES" altLang="en-US" b="1" dirty="0"/>
              <a:t>No se solucionan ni problemas ni impedimentos durante estos 30 minutos, si es necesario profundizar en algún tema se sugiere realizar una reunión posterior donde solo participen los directamente interesados</a:t>
            </a:r>
            <a:endParaRPr lang="es-ES" altLang="en-US"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endParaRPr lang="es-ES" altLang="en-US" sz="1600">
              <a:solidFill>
                <a:schemeClr val="bg1"/>
              </a:solidFill>
            </a:endParaRPr>
          </a:p>
          <a:p>
            <a:pPr algn="ctr"/>
            <a:r>
              <a:rPr lang="es-ES" altLang="en-US" sz="1600">
                <a:solidFill>
                  <a:schemeClr val="bg1"/>
                </a:solidFill>
              </a:rPr>
              <a:t>Entregar Valor al negocio.</a:t>
            </a:r>
            <a:endParaRPr lang="es-ES" altLang="en-US" sz="1600">
              <a:solidFill>
                <a:schemeClr val="bg1"/>
              </a:solidFill>
            </a:endParaRPr>
          </a:p>
          <a:p>
            <a:pPr algn="ctr"/>
            <a:r>
              <a:rPr lang="es-ES" altLang="en-US" sz="1600">
                <a:solidFill>
                  <a:schemeClr val="bg1"/>
                </a:solidFill>
              </a:rPr>
              <a:t>Obtener Retro alimentación rápida.</a:t>
            </a:r>
            <a:endParaRPr lang="es-ES" altLang="en-US" sz="1600">
              <a:solidFill>
                <a:schemeClr val="bg1"/>
              </a:solidFill>
            </a:endParaRPr>
          </a:p>
          <a:p>
            <a:pPr algn="ctr"/>
            <a:r>
              <a:rPr lang="es-ES" altLang="en-US" sz="1600">
                <a:solidFill>
                  <a:schemeClr val="bg1"/>
                </a:solidFill>
              </a:rPr>
              <a:t>Mejorar continuamente.</a:t>
            </a:r>
            <a:endParaRPr lang="es-ES" altLang="en-US" sz="1600">
              <a:solidFill>
                <a:schemeClr val="bg1"/>
              </a:solidFill>
            </a:endParaRPr>
          </a:p>
          <a:p>
            <a:pPr algn="dist"/>
            <a:endParaRPr lang="es-ES" altLang="en-US"/>
          </a:p>
        </p:txBody>
      </p:sp>
      <p:graphicFrame>
        <p:nvGraphicFramePr>
          <p:cNvPr id="2" name="Diagrama 1"/>
          <p:cNvGraphicFramePr/>
          <p:nvPr/>
        </p:nvGraphicFramePr>
        <p:xfrm>
          <a:off x="1362710" y="1691005"/>
          <a:ext cx="7251700" cy="44469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Marcador de posición de contenido 2"/>
          <p:cNvPicPr>
            <a:picLocks noGrp="1" noChangeAspect="1"/>
          </p:cNvPicPr>
          <p:nvPr>
            <p:ph idx="1"/>
          </p:nvPr>
        </p:nvPicPr>
        <p:blipFill>
          <a:blip r:embed="rId6"/>
          <a:stretch>
            <a:fillRect/>
          </a:stretch>
        </p:blipFill>
        <p:spPr>
          <a:xfrm>
            <a:off x="7589520" y="4900930"/>
            <a:ext cx="3482975" cy="18548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a:off x="1730375" y="1614805"/>
            <a:ext cx="169100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Dependencias</a:t>
            </a:r>
            <a:endParaRPr lang="es-ES" altLang="en-US">
              <a:solidFill>
                <a:schemeClr val="tx1"/>
              </a:solidFill>
            </a:endParaRPr>
          </a:p>
        </p:txBody>
      </p:sp>
      <p:sp>
        <p:nvSpPr>
          <p:cNvPr id="10" name="Pentágono 9"/>
          <p:cNvSpPr/>
          <p:nvPr/>
        </p:nvSpPr>
        <p:spPr>
          <a:xfrm>
            <a:off x="1729105" y="2244725"/>
            <a:ext cx="1691640"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Riesgos</a:t>
            </a:r>
            <a:endParaRPr lang="es-ES" altLang="en-US">
              <a:solidFill>
                <a:schemeClr val="tx1"/>
              </a:solidFill>
            </a:endParaRPr>
          </a:p>
        </p:txBody>
      </p:sp>
      <p:sp>
        <p:nvSpPr>
          <p:cNvPr id="12" name="Pentágono 11"/>
          <p:cNvSpPr/>
          <p:nvPr/>
        </p:nvSpPr>
        <p:spPr>
          <a:xfrm>
            <a:off x="1729105" y="286131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Avance del equipo</a:t>
            </a:r>
            <a:endParaRPr lang="es-ES" altLang="en-US">
              <a:solidFill>
                <a:schemeClr val="tx1"/>
              </a:solidFill>
            </a:endParaRPr>
          </a:p>
        </p:txBody>
      </p:sp>
      <p:sp>
        <p:nvSpPr>
          <p:cNvPr id="13" name="Pentágono 12"/>
          <p:cNvSpPr/>
          <p:nvPr/>
        </p:nvSpPr>
        <p:spPr>
          <a:xfrm>
            <a:off x="1729105" y="352933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Backlog de feature</a:t>
            </a:r>
            <a:endParaRPr lang="es-ES" altLang="en-US">
              <a:solidFill>
                <a:schemeClr val="tx1"/>
              </a:solidFill>
            </a:endParaRPr>
          </a:p>
        </p:txBody>
      </p:sp>
      <p:sp>
        <p:nvSpPr>
          <p:cNvPr id="15" name="Pentágono 14"/>
          <p:cNvSpPr/>
          <p:nvPr/>
        </p:nvSpPr>
        <p:spPr>
          <a:xfrm>
            <a:off x="4363720" y="2308225"/>
            <a:ext cx="1725930" cy="672465"/>
          </a:xfrm>
          <a:prstGeom prst="homePlat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PO SYNC</a:t>
            </a:r>
            <a:endParaRPr lang="es-ES" altLang="en-US">
              <a:solidFill>
                <a:schemeClr val="tx1"/>
              </a:solidFill>
            </a:endParaRPr>
          </a:p>
        </p:txBody>
      </p:sp>
      <p:sp>
        <p:nvSpPr>
          <p:cNvPr id="16" name="Pentágono 15"/>
          <p:cNvSpPr/>
          <p:nvPr/>
        </p:nvSpPr>
        <p:spPr>
          <a:xfrm>
            <a:off x="6977380" y="1542415"/>
            <a:ext cx="218249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800">
                <a:solidFill>
                  <a:schemeClr val="tx1"/>
                </a:solidFill>
              </a:rPr>
              <a:t>Actualización Dependencias</a:t>
            </a:r>
            <a:endParaRPr lang="es-ES" altLang="en-US" sz="1800">
              <a:solidFill>
                <a:schemeClr val="tx1"/>
              </a:solidFill>
            </a:endParaRPr>
          </a:p>
        </p:txBody>
      </p:sp>
      <p:sp>
        <p:nvSpPr>
          <p:cNvPr id="17" name="Pentágono 16"/>
          <p:cNvSpPr/>
          <p:nvPr/>
        </p:nvSpPr>
        <p:spPr>
          <a:xfrm>
            <a:off x="6976110" y="2233930"/>
            <a:ext cx="218376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Riesgos y planes</a:t>
            </a:r>
            <a:endParaRPr lang="es-ES" altLang="en-US" sz="1800">
              <a:solidFill>
                <a:schemeClr val="tx1"/>
              </a:solidFill>
              <a:sym typeface="+mn-ea"/>
            </a:endParaRPr>
          </a:p>
        </p:txBody>
      </p:sp>
      <p:sp>
        <p:nvSpPr>
          <p:cNvPr id="18" name="Pentágono 17"/>
          <p:cNvSpPr/>
          <p:nvPr/>
        </p:nvSpPr>
        <p:spPr>
          <a:xfrm>
            <a:off x="6977380" y="2980690"/>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Avance del equipo</a:t>
            </a:r>
            <a:endParaRPr lang="es-ES" altLang="en-US" sz="1800">
              <a:solidFill>
                <a:schemeClr val="tx1"/>
              </a:solidFill>
              <a:sym typeface="+mn-ea"/>
            </a:endParaRPr>
          </a:p>
        </p:txBody>
      </p:sp>
      <p:sp>
        <p:nvSpPr>
          <p:cNvPr id="19" name="Pentágono 18"/>
          <p:cNvSpPr/>
          <p:nvPr/>
        </p:nvSpPr>
        <p:spPr>
          <a:xfrm>
            <a:off x="6977380" y="3720465"/>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Backlog de feature</a:t>
            </a:r>
            <a:endParaRPr lang="es-ES" altLang="en-US" sz="1800">
              <a:solidFill>
                <a:schemeClr val="tx1"/>
              </a:solidFill>
              <a:sym typeface="+mn-ea"/>
            </a:endParaRPr>
          </a:p>
        </p:txBody>
      </p:sp>
      <p:sp>
        <p:nvSpPr>
          <p:cNvPr id="20" name="Rectángulo 19"/>
          <p:cNvSpPr/>
          <p:nvPr/>
        </p:nvSpPr>
        <p:spPr>
          <a:xfrm>
            <a:off x="1730375" y="447675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endParaRPr lang="es-ES" altLang="en-US" sz="2400" b="1">
              <a:ln w="22225">
                <a:solidFill>
                  <a:schemeClr val="accent2"/>
                </a:solidFill>
                <a:prstDash val="solid"/>
              </a:ln>
              <a:solidFill>
                <a:schemeClr val="accent2">
                  <a:lumMod val="40000"/>
                  <a:lumOff val="60000"/>
                </a:schemeClr>
              </a:solidFill>
              <a:effectLst/>
            </a:endParaRPr>
          </a:p>
        </p:txBody>
      </p:sp>
      <p:sp>
        <p:nvSpPr>
          <p:cNvPr id="22" name="Rectángulo 21"/>
          <p:cNvSpPr/>
          <p:nvPr/>
        </p:nvSpPr>
        <p:spPr>
          <a:xfrm>
            <a:off x="7536180" y="447675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endParaRPr lang="es-ES" altLang="en-US" sz="2400" b="1">
              <a:ln w="22225">
                <a:solidFill>
                  <a:schemeClr val="accent2"/>
                </a:solidFill>
                <a:prstDash val="solid"/>
              </a:ln>
              <a:solidFill>
                <a:schemeClr val="accent2">
                  <a:lumMod val="40000"/>
                  <a:lumOff val="60000"/>
                </a:schemeClr>
              </a:solidFill>
              <a:effectLst/>
            </a:endParaRPr>
          </a:p>
        </p:txBody>
      </p:sp>
      <p:sp>
        <p:nvSpPr>
          <p:cNvPr id="24" name="Cuadro de texto 23"/>
          <p:cNvSpPr txBox="1"/>
          <p:nvPr/>
        </p:nvSpPr>
        <p:spPr>
          <a:xfrm>
            <a:off x="1312545" y="4937125"/>
            <a:ext cx="9314180" cy="1753235"/>
          </a:xfrm>
          <a:prstGeom prst="rect">
            <a:avLst/>
          </a:prstGeom>
          <a:noFill/>
        </p:spPr>
        <p:txBody>
          <a:bodyPr wrap="square" rtlCol="0" anchor="t">
            <a:spAutoFit/>
          </a:bodyPr>
          <a:lstStyle/>
          <a:p>
            <a:pPr algn="just"/>
            <a:r>
              <a:rPr lang="es-ES" altLang="en-US" b="1" dirty="0">
                <a:sym typeface="+mn-ea"/>
              </a:rPr>
              <a:t>La duración recomendada para este evento es de 30 a 60 minutos. </a:t>
            </a:r>
            <a:endParaRPr lang="es-ES" altLang="en-US" b="1" dirty="0"/>
          </a:p>
          <a:p>
            <a:pPr algn="just"/>
            <a:r>
              <a:rPr lang="es-ES" altLang="en-US" b="1" dirty="0">
                <a:sym typeface="+mn-ea"/>
              </a:rPr>
              <a:t>Es facilitada por el PM(Product Manager).</a:t>
            </a:r>
            <a:endParaRPr lang="es-ES" altLang="en-US" b="1" dirty="0">
              <a:solidFill>
                <a:schemeClr val="tx1"/>
              </a:solidFill>
            </a:endParaRPr>
          </a:p>
          <a:p>
            <a:pPr algn="just"/>
            <a:r>
              <a:rPr lang="es-ES" altLang="en-US" b="1" dirty="0">
                <a:sym typeface="+mn-ea"/>
              </a:rPr>
              <a:t>La cadencia de esta reunión para el contexto Experian se recomienda cada Iteración y media.</a:t>
            </a:r>
            <a:endParaRPr lang="es-ES" altLang="en-US" b="1" dirty="0">
              <a:solidFill>
                <a:schemeClr val="tx1"/>
              </a:solidFill>
            </a:endParaRPr>
          </a:p>
          <a:p>
            <a:pPr algn="just"/>
            <a:r>
              <a:rPr lang="es-ES" altLang="en-US" b="1" dirty="0">
                <a:sym typeface="+mn-ea"/>
              </a:rPr>
              <a:t>No se solucionan ni problemas ni impedimentos durante este evento, si es necesario profundizar en algún tema se sugiere realizar una reunión posterior donde solo participen los directamente interesados</a:t>
            </a:r>
            <a:endParaRPr lang="es-E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66850"/>
          <a:ext cx="10543540" cy="5285105"/>
        </p:xfrm>
        <a:graphic>
          <a:graphicData uri="http://schemas.openxmlformats.org/drawingml/2006/table">
            <a:tbl>
              <a:tblPr firstRow="1" bandRow="1">
                <a:tableStyleId>{5C22544A-7EE6-4342-B048-85BDC9FD1C3A}</a:tableStyleId>
              </a:tblPr>
              <a:tblGrid>
                <a:gridCol w="2635885"/>
                <a:gridCol w="2635885"/>
                <a:gridCol w="2635885"/>
                <a:gridCol w="2635885"/>
              </a:tblGrid>
              <a:tr h="365760">
                <a:tc>
                  <a:txBody>
                    <a:bodyPr/>
                    <a:p>
                      <a:pPr>
                        <a:buNone/>
                      </a:pPr>
                      <a:r>
                        <a:rPr lang="es-ES" altLang="en-US"/>
                        <a:t>Artefacto</a:t>
                      </a:r>
                      <a:endParaRPr lang="es-ES" altLang="en-US"/>
                    </a:p>
                  </a:txBody>
                  <a:tcPr/>
                </a:tc>
                <a:tc>
                  <a:txBody>
                    <a:bodyPr/>
                    <a:p>
                      <a:pPr>
                        <a:buNone/>
                      </a:pPr>
                      <a:r>
                        <a:rPr lang="es-ES" altLang="en-US"/>
                        <a:t>Qué Es?</a:t>
                      </a:r>
                      <a:endParaRPr lang="es-ES" altLang="en-US"/>
                    </a:p>
                  </a:txBody>
                  <a:tcPr/>
                </a:tc>
                <a:tc>
                  <a:txBody>
                    <a:bodyPr/>
                    <a:p>
                      <a:pPr>
                        <a:buNone/>
                      </a:pPr>
                      <a:r>
                        <a:rPr lang="es-ES" altLang="en-US"/>
                        <a:t>Objetivo</a:t>
                      </a:r>
                      <a:endParaRPr lang="es-ES" altLang="en-US"/>
                    </a:p>
                  </a:txBody>
                  <a:tcPr/>
                </a:tc>
                <a:tc>
                  <a:txBody>
                    <a:bodyPr/>
                    <a:p>
                      <a:pPr>
                        <a:buNone/>
                      </a:pPr>
                      <a:r>
                        <a:rPr lang="es-ES" altLang="en-US"/>
                        <a:t>Responsable</a:t>
                      </a:r>
                      <a:endParaRPr lang="es-ES" altLang="en-US"/>
                    </a:p>
                  </a:txBody>
                  <a:tcPr/>
                </a:tc>
              </a:tr>
              <a:tr h="2346325">
                <a:tc>
                  <a:txBody>
                    <a:bodyPr/>
                    <a:p>
                      <a:pPr>
                        <a:buNone/>
                      </a:pPr>
                      <a:r>
                        <a:rPr lang="es-ES" altLang="en-US"/>
                        <a:t>DoR (Definitio of Ready)</a:t>
                      </a:r>
                      <a:endParaRPr lang="es-ES" altLang="en-US"/>
                    </a:p>
                  </a:txBody>
                  <a:tcPr/>
                </a:tc>
                <a:tc>
                  <a:txBody>
                    <a:bodyPr/>
                    <a:p>
                      <a:pPr>
                        <a:buNone/>
                      </a:pPr>
                      <a:r>
                        <a:rPr lang="es-ES" altLang="en-US"/>
                        <a:t>Es un documento vivo que contiene la lista de características que debe cumplir una HU, para considerarse como preparada para ser incluida en una iteración.</a:t>
                      </a:r>
                      <a:endParaRPr lang="es-ES" altLang="en-US"/>
                    </a:p>
                  </a:txBody>
                  <a:tcPr/>
                </a:tc>
                <a:tc>
                  <a:txBody>
                    <a:bodyPr/>
                    <a:p>
                      <a:pPr>
                        <a:buNone/>
                      </a:pPr>
                      <a:r>
                        <a:rPr lang="es-ES" altLang="en-US"/>
                        <a:t>Mitigar, riesgos de incumplimiento, por no contar con la claridad y herramientas necesarias para la implementación de una HU dentro de una iteración.</a:t>
                      </a:r>
                      <a:endParaRPr lang="es-ES" altLang="en-US"/>
                    </a:p>
                  </a:txBody>
                  <a:tcPr/>
                </a:tc>
                <a:tc>
                  <a:txBody>
                    <a:bodyPr/>
                    <a:p>
                      <a:pPr>
                        <a:buNone/>
                      </a:pPr>
                      <a:r>
                        <a:rPr lang="es-ES" altLang="en-US"/>
                        <a:t>Todo el Equipo. Este artefacto es recomendado revisarlo cada iteración, para validar si es necesaria alguna actualización.</a:t>
                      </a:r>
                      <a:endParaRPr lang="es-ES" altLang="en-US"/>
                    </a:p>
                  </a:txBody>
                  <a:tcPr/>
                </a:tc>
              </a:tr>
              <a:tr h="2573020">
                <a:tc>
                  <a:txBody>
                    <a:bodyPr/>
                    <a:p>
                      <a:pPr>
                        <a:buNone/>
                      </a:pPr>
                      <a:r>
                        <a:rPr lang="es-ES" altLang="en-US"/>
                        <a:t>DoD(Definition of Done)</a:t>
                      </a:r>
                      <a:endParaRPr lang="es-ES" altLang="en-US"/>
                    </a:p>
                  </a:txBody>
                  <a:tcPr/>
                </a:tc>
                <a:tc>
                  <a:txBody>
                    <a:bodyPr/>
                    <a:p>
                      <a:pPr>
                        <a:buNone/>
                      </a:pPr>
                      <a:r>
                        <a:rPr lang="es-ES" altLang="en-US" sz="1800">
                          <a:sym typeface="+mn-ea"/>
                        </a:rPr>
                        <a:t>Es un documento vivo que contiene la lista de características que debe cumplir una HU, para considerarse como terminada.</a:t>
                      </a:r>
                      <a:endParaRPr lang="es-ES" altLang="en-US"/>
                    </a:p>
                  </a:txBody>
                  <a:tcPr/>
                </a:tc>
                <a:tc>
                  <a:txBody>
                    <a:bodyPr/>
                    <a:p>
                      <a:pPr>
                        <a:buNone/>
                      </a:pPr>
                      <a:r>
                        <a:rPr lang="es-ES" altLang="en-US"/>
                        <a:t>Validar que se cumpla con  las necesidades del negocio y técnicas, necesarias para un producto terminado.</a:t>
                      </a:r>
                      <a:endParaRPr lang="es-ES" altLang="en-US"/>
                    </a:p>
                  </a:txBody>
                  <a:tcPr/>
                </a:tc>
                <a:tc>
                  <a:txBody>
                    <a:bodyPr/>
                    <a:p>
                      <a:pPr>
                        <a:buNone/>
                      </a:pPr>
                      <a:r>
                        <a:rPr lang="es-ES" altLang="en-US"/>
                        <a:t>Todo el equipo. A nivel funcional el PO, debe verificar que sus criterios de aceptación se cumplan; y el equipo debe garantizar que se cumplan los estándares de calidad y técnicos necesarios.</a:t>
                      </a:r>
                      <a:endParaRPr lang="es-ES" altLang="en-US"/>
                    </a:p>
                  </a:txBody>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695190"/>
        </p:xfrm>
        <a:graphic>
          <a:graphicData uri="http://schemas.openxmlformats.org/drawingml/2006/table">
            <a:tbl>
              <a:tblPr firstRow="1" bandRow="1">
                <a:tableStyleId>{5C22544A-7EE6-4342-B048-85BDC9FD1C3A}</a:tableStyleId>
              </a:tblPr>
              <a:tblGrid>
                <a:gridCol w="1315085"/>
                <a:gridCol w="5408295"/>
                <a:gridCol w="1962785"/>
                <a:gridCol w="2337435"/>
              </a:tblGrid>
              <a:tr h="640080">
                <a:tc>
                  <a:txBody>
                    <a:bodyPr/>
                    <a:p>
                      <a:pPr>
                        <a:buNone/>
                      </a:pPr>
                      <a:r>
                        <a:rPr lang="es-ES" altLang="en-US"/>
                        <a:t>Artefacto</a:t>
                      </a:r>
                      <a:endParaRPr lang="es-ES" altLang="en-US"/>
                    </a:p>
                  </a:txBody>
                  <a:tcPr/>
                </a:tc>
                <a:tc>
                  <a:txBody>
                    <a:bodyPr/>
                    <a:p>
                      <a:pPr>
                        <a:buNone/>
                      </a:pPr>
                      <a:r>
                        <a:rPr lang="es-ES" altLang="en-US"/>
                        <a:t>Qué Es?</a:t>
                      </a:r>
                      <a:endParaRPr lang="es-ES" altLang="en-US"/>
                    </a:p>
                  </a:txBody>
                  <a:tcPr/>
                </a:tc>
                <a:tc>
                  <a:txBody>
                    <a:bodyPr/>
                    <a:p>
                      <a:pPr>
                        <a:buNone/>
                      </a:pPr>
                      <a:r>
                        <a:rPr lang="es-ES" altLang="en-US"/>
                        <a:t>Objetivo</a:t>
                      </a:r>
                      <a:endParaRPr lang="es-ES" altLang="en-US"/>
                    </a:p>
                  </a:txBody>
                  <a:tcPr/>
                </a:tc>
                <a:tc>
                  <a:txBody>
                    <a:bodyPr/>
                    <a:p>
                      <a:pPr>
                        <a:buNone/>
                      </a:pPr>
                      <a:r>
                        <a:rPr lang="es-ES" altLang="en-US"/>
                        <a:t>Responsable</a:t>
                      </a:r>
                      <a:endParaRPr lang="es-ES" altLang="en-US"/>
                    </a:p>
                  </a:txBody>
                  <a:tcPr/>
                </a:tc>
              </a:tr>
              <a:tr h="1765300">
                <a:tc>
                  <a:txBody>
                    <a:bodyPr/>
                    <a:p>
                      <a:pPr>
                        <a:buNone/>
                      </a:pPr>
                      <a:r>
                        <a:rPr lang="es-ES" altLang="en-US"/>
                        <a:t>Enabler</a:t>
                      </a:r>
                      <a:endParaRPr lang="es-ES" altLang="en-US"/>
                    </a:p>
                  </a:txBody>
                  <a:tcPr/>
                </a:tc>
                <a:tc>
                  <a:txBody>
                    <a:bodyPr/>
                    <a:p>
                      <a:pPr>
                        <a:buNone/>
                      </a:pPr>
                      <a:r>
                        <a:rPr lang="es-ES" altLang="en-US"/>
                        <a:t>Son habilitadores que apoyan las actividades necesarias para la contruccion del incremento, pueden ser tecnicos, de exploracion, de arquitectura,  o de cumplimiento. Se puede traducir como una Historia de usuario a nivel tecnico.</a:t>
                      </a:r>
                      <a:endParaRPr lang="es-ES" altLang="en-US"/>
                    </a:p>
                  </a:txBody>
                  <a:tcPr/>
                </a:tc>
                <a:tc>
                  <a:txBody>
                    <a:bodyPr/>
                    <a:p>
                      <a:pPr>
                        <a:buNone/>
                      </a:pPr>
                      <a:r>
                        <a:rPr lang="es-ES" altLang="en-US"/>
                        <a:t>Brindar visibilidad del trabajo  técnico necesario para asegurar la entrega de valor.</a:t>
                      </a:r>
                      <a:endParaRPr lang="es-ES" altLang="en-US"/>
                    </a:p>
                  </a:txBody>
                  <a:tcPr/>
                </a:tc>
                <a:tc>
                  <a:txBody>
                    <a:bodyPr/>
                    <a:p>
                      <a:pPr>
                        <a:buNone/>
                      </a:pPr>
                      <a:r>
                        <a:rPr lang="es-ES" altLang="en-US"/>
                        <a:t>El equipo ágil y el equpo de arquitectura e ingenieria.</a:t>
                      </a:r>
                      <a:endParaRPr lang="es-ES" altLang="en-US"/>
                    </a:p>
                  </a:txBody>
                  <a:tcPr/>
                </a:tc>
              </a:tr>
              <a:tr h="2289810">
                <a:tc>
                  <a:txBody>
                    <a:bodyPr/>
                    <a:p>
                      <a:pPr>
                        <a:buNone/>
                      </a:pPr>
                      <a:r>
                        <a:rPr lang="es-ES" altLang="en-US"/>
                        <a:t>Backlog</a:t>
                      </a:r>
                      <a:endParaRPr lang="es-ES" altLang="en-US"/>
                    </a:p>
                  </a:txBody>
                  <a:tcPr/>
                </a:tc>
                <a:tc>
                  <a:txBody>
                    <a:bodyPr/>
                    <a:p>
                      <a:pPr>
                        <a:buNone/>
                      </a:pPr>
                      <a:r>
                        <a:rPr lang="es-ES" altLang="en-US"/>
                        <a:t>Es el listado de Historias de Usuario, Enabler o Feature que se generan de la necesidad del negocio que aun no se han resuelto, en el cual se refleja la prioridad y el orden en que se deben implementar.  Este artefacto es un documento vivo, ya que puede surgir actualizaciones de los elementos existente, inclusiones de nuevos o eliminación si es el caso.</a:t>
                      </a:r>
                      <a:endParaRPr lang="es-ES" altLang="en-US"/>
                    </a:p>
                  </a:txBody>
                  <a:tcPr/>
                </a:tc>
                <a:tc>
                  <a:txBody>
                    <a:bodyPr/>
                    <a:p>
                      <a:pPr>
                        <a:buNone/>
                      </a:pPr>
                      <a:r>
                        <a:rPr lang="es-ES" altLang="en-US"/>
                        <a:t>Visualizar, el trabajo por realizar, mostrando la prioridad para el negocio y detallando las necesidades del mismo.</a:t>
                      </a:r>
                      <a:endParaRPr lang="es-ES" altLang="en-US"/>
                    </a:p>
                  </a:txBody>
                  <a:tcPr/>
                </a:tc>
                <a:tc>
                  <a:txBody>
                    <a:bodyPr/>
                    <a:p>
                      <a:pPr>
                        <a:buNone/>
                      </a:pPr>
                      <a:r>
                        <a:rPr lang="es-ES" altLang="en-US"/>
                        <a:t>El PO es el encargado de actualizar, priorizar y mantener el Backlog. Pero el equipo también apoya al PO en la definición de algunas HU.</a:t>
                      </a:r>
                      <a:endParaRPr lang="es-ES" altLang="en-US"/>
                    </a:p>
                  </a:txBody>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endParaRPr lang="es-ES" sz="3200" b="1" dirty="0">
              <a:solidFill>
                <a:srgbClr val="AD198D"/>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a:t>Al SAFE basarse en los valores anteriormente nombrados, hace que este marco de trabajo se fundamente en:</a:t>
            </a:r>
            <a:endParaRPr lang="es-ES" altLang="en-US" sz="1700"/>
          </a:p>
          <a:p>
            <a:pPr algn="just"/>
            <a:endParaRPr lang="es-ES" altLang="en-US" sz="1700"/>
          </a:p>
          <a:p>
            <a:pPr algn="just"/>
            <a:r>
              <a:rPr lang="es-ES" altLang="en-US" sz="1700" b="1"/>
              <a:t>Alineación de Equipos: </a:t>
            </a:r>
            <a:r>
              <a:rPr lang="es-ES" altLang="en-US" sz="1700"/>
              <a:t> Safe permite que los equipos ágiles,  se sincronicen, facilita la comunicación,  aportando a lograr los objetivos en común.</a:t>
            </a:r>
            <a:endParaRPr lang="es-ES" altLang="en-US" sz="1700"/>
          </a:p>
          <a:p>
            <a:pPr algn="just"/>
            <a:endParaRPr lang="es-ES" altLang="en-US" sz="1700"/>
          </a:p>
          <a:p>
            <a:pPr algn="just"/>
            <a:r>
              <a:rPr lang="es-ES" altLang="en-US" sz="1700" b="1"/>
              <a:t>Entregas con Calidad: </a:t>
            </a:r>
            <a:r>
              <a:rPr lang="es-ES" altLang="en-US" sz="1700"/>
              <a:t>La calidad en SAFE, es fundamental ya que productos que no cumplen con la calidad requerida, puede ocasionar altos costos y re procesos en las organizaciones.</a:t>
            </a:r>
            <a:endParaRPr lang="es-ES" altLang="en-US" sz="1700"/>
          </a:p>
          <a:p>
            <a:pPr algn="just"/>
            <a:endParaRPr lang="es-ES" altLang="en-US" sz="1700"/>
          </a:p>
          <a:p>
            <a:pPr algn="just"/>
            <a:r>
              <a:rPr lang="es-ES" altLang="en-US" sz="1700" b="1"/>
              <a:t>Transparencia: </a:t>
            </a:r>
            <a:r>
              <a:rPr lang="es-ES" altLang="en-US" sz="1700"/>
              <a:t> El avance del equipo y del proyecto es visible, la transparencia contribuye a la generación de confianza. Mostrar el estado real de los  equipos y proyectos soporta la toma de decisiones con una base solida y no es supuestos.</a:t>
            </a:r>
            <a:endParaRPr lang="es-ES" altLang="en-US" sz="1700"/>
          </a:p>
          <a:p>
            <a:pPr algn="just"/>
            <a:endParaRPr lang="es-ES" altLang="en-US" sz="1700"/>
          </a:p>
          <a:p>
            <a:pPr algn="just"/>
            <a:r>
              <a:rPr lang="es-ES" altLang="en-US" sz="1700" b="1"/>
              <a:t>Ejecución del programa:</a:t>
            </a:r>
            <a:r>
              <a:rPr lang="es-ES" altLang="en-US" sz="1700"/>
              <a:t>  Entregar valor de manera continua e incremental,  no solo por parte del equipo si no también obteniendo el apoyo de los lideres.</a:t>
            </a:r>
            <a:endParaRPr lang="es-ES" altLang="en-US" sz="1700"/>
          </a:p>
        </p:txBody>
      </p:sp>
      <p:pic>
        <p:nvPicPr>
          <p:cNvPr id="13" name="Marcador de posición de contenido 12"/>
          <p:cNvPicPr>
            <a:picLocks noGrp="1" noChangeAspect="1"/>
          </p:cNvPicPr>
          <p:nvPr>
            <p:ph idx="1"/>
          </p:nvPr>
        </p:nvPicPr>
        <p:blipFill>
          <a:blip r:embed="rId1"/>
          <a:stretch>
            <a:fillRect/>
          </a:stretch>
        </p:blipFill>
        <p:spPr>
          <a:xfrm>
            <a:off x="7550150" y="2969260"/>
            <a:ext cx="3803650" cy="31457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566285"/>
        </p:xfrm>
        <a:graphic>
          <a:graphicData uri="http://schemas.openxmlformats.org/drawingml/2006/table">
            <a:tbl>
              <a:tblPr firstRow="1" bandRow="1">
                <a:tableStyleId>{5C22544A-7EE6-4342-B048-85BDC9FD1C3A}</a:tableStyleId>
              </a:tblPr>
              <a:tblGrid>
                <a:gridCol w="1315085"/>
                <a:gridCol w="4331335"/>
                <a:gridCol w="2211705"/>
                <a:gridCol w="3165475"/>
              </a:tblGrid>
              <a:tr h="403225">
                <a:tc>
                  <a:txBody>
                    <a:bodyPr/>
                    <a:p>
                      <a:pPr>
                        <a:buNone/>
                      </a:pPr>
                      <a:r>
                        <a:rPr lang="es-ES" altLang="en-US"/>
                        <a:t>Artefacto</a:t>
                      </a:r>
                      <a:endParaRPr lang="es-ES" altLang="en-US"/>
                    </a:p>
                  </a:txBody>
                  <a:tcPr/>
                </a:tc>
                <a:tc>
                  <a:txBody>
                    <a:bodyPr/>
                    <a:p>
                      <a:pPr>
                        <a:buNone/>
                      </a:pPr>
                      <a:r>
                        <a:rPr lang="es-ES" altLang="en-US"/>
                        <a:t>Qué Es?</a:t>
                      </a:r>
                      <a:endParaRPr lang="es-ES" altLang="en-US"/>
                    </a:p>
                  </a:txBody>
                  <a:tcPr/>
                </a:tc>
                <a:tc>
                  <a:txBody>
                    <a:bodyPr/>
                    <a:p>
                      <a:pPr>
                        <a:buNone/>
                      </a:pPr>
                      <a:r>
                        <a:rPr lang="es-ES" altLang="en-US"/>
                        <a:t>Objetivo</a:t>
                      </a:r>
                      <a:endParaRPr lang="es-ES" altLang="en-US"/>
                    </a:p>
                  </a:txBody>
                  <a:tcPr/>
                </a:tc>
                <a:tc>
                  <a:txBody>
                    <a:bodyPr/>
                    <a:p>
                      <a:pPr>
                        <a:buNone/>
                      </a:pPr>
                      <a:r>
                        <a:rPr lang="es-ES" altLang="en-US"/>
                        <a:t>Responsable</a:t>
                      </a:r>
                      <a:endParaRPr lang="es-ES" altLang="en-US"/>
                    </a:p>
                  </a:txBody>
                  <a:tcPr/>
                </a:tc>
              </a:tr>
              <a:tr h="2720340">
                <a:tc>
                  <a:txBody>
                    <a:bodyPr/>
                    <a:p>
                      <a:pPr>
                        <a:buNone/>
                      </a:pPr>
                      <a:r>
                        <a:rPr lang="es-ES" altLang="en-US"/>
                        <a:t>Historias de Usuario</a:t>
                      </a:r>
                      <a:endParaRPr lang="es-ES" altLang="en-US"/>
                    </a:p>
                  </a:txBody>
                  <a:tcPr/>
                </a:tc>
                <a:tc>
                  <a:txBody>
                    <a:bodyPr/>
                    <a:p>
                      <a:pPr>
                        <a:buNone/>
                      </a:pPr>
                      <a:r>
                        <a:rPr lang="es-ES" altLang="en-US"/>
                        <a:t>Es una descripción breve y clara de una funcionalidad  en lenguaje natural, que debe poderse construir en una iteracion.  Estas Hu deben ir acompañadas de criterios de acpetación que muestran al equipo ágil  las necesidades del usuario y/o PO.</a:t>
                      </a:r>
                      <a:endParaRPr lang="es-ES" altLang="en-US"/>
                    </a:p>
                  </a:txBody>
                  <a:tcPr/>
                </a:tc>
                <a:tc>
                  <a:txBody>
                    <a:bodyPr/>
                    <a:p>
                      <a:pPr>
                        <a:buNone/>
                      </a:pPr>
                      <a:r>
                        <a:rPr lang="es-ES" altLang="en-US"/>
                        <a:t>Propocionar información necesaria para la construcción del incremento.</a:t>
                      </a:r>
                      <a:endParaRPr lang="es-ES" altLang="en-US"/>
                    </a:p>
                  </a:txBody>
                  <a:tcPr/>
                </a:tc>
                <a:tc>
                  <a:txBody>
                    <a:bodyPr/>
                    <a:p>
                      <a:pPr>
                        <a:buNone/>
                      </a:pPr>
                      <a:r>
                        <a:rPr lang="es-ES" altLang="en-US"/>
                        <a:t>Si bien es cierto el PO es quien debe escribir las HU funcionales, es importante el apoyo del equipo, ya que en alguno casos intervienen temas tecnicos que el PO, no tiene claro. Por otro lado, el equipo puede aportar buenas ideas para cubrir las necesidades del PO.</a:t>
                      </a:r>
                      <a:endParaRPr lang="es-ES" altLang="en-US"/>
                    </a:p>
                  </a:txBody>
                  <a:tcPr/>
                </a:tc>
              </a:tr>
              <a:tr h="1442720">
                <a:tc>
                  <a:txBody>
                    <a:bodyPr/>
                    <a:p>
                      <a:pPr>
                        <a:buNone/>
                      </a:pPr>
                      <a:r>
                        <a:rPr lang="es-ES" altLang="en-US"/>
                        <a:t>Iteration Backlog</a:t>
                      </a:r>
                      <a:endParaRPr lang="es-ES" altLang="en-US"/>
                    </a:p>
                  </a:txBody>
                  <a:tcPr/>
                </a:tc>
                <a:tc>
                  <a:txBody>
                    <a:bodyPr/>
                    <a:p>
                      <a:pPr>
                        <a:buNone/>
                      </a:pPr>
                      <a:r>
                        <a:rPr lang="es-ES" altLang="en-US"/>
                        <a:t>Es el listado de HU y Enablers priorizados  que se generan a partir del Backlog de programa y que estan comprometidos para ejecutar en la iteración.  </a:t>
                      </a:r>
                      <a:endParaRPr lang="es-ES" altLang="en-US"/>
                    </a:p>
                  </a:txBody>
                  <a:tcPr/>
                </a:tc>
                <a:tc>
                  <a:txBody>
                    <a:bodyPr/>
                    <a:p>
                      <a:pPr>
                        <a:buNone/>
                      </a:pPr>
                      <a:r>
                        <a:rPr lang="es-ES" altLang="en-US"/>
                        <a:t>Visibilizar el trabajo que se debe realizar en la iteración.</a:t>
                      </a:r>
                      <a:endParaRPr lang="es-ES" altLang="en-US"/>
                    </a:p>
                  </a:txBody>
                  <a:tcPr/>
                </a:tc>
                <a:tc>
                  <a:txBody>
                    <a:bodyPr/>
                    <a:p>
                      <a:pPr>
                        <a:buNone/>
                      </a:pPr>
                      <a:r>
                        <a:rPr lang="es-ES" altLang="en-US"/>
                        <a:t>Equipo ágil.</a:t>
                      </a:r>
                      <a:endParaRPr lang="es-ES" altLang="en-US"/>
                    </a:p>
                  </a:txBody>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714875"/>
        </p:xfrm>
        <a:graphic>
          <a:graphicData uri="http://schemas.openxmlformats.org/drawingml/2006/table">
            <a:tbl>
              <a:tblPr firstRow="1" bandRow="1">
                <a:tableStyleId>{5C22544A-7EE6-4342-B048-85BDC9FD1C3A}</a:tableStyleId>
              </a:tblPr>
              <a:tblGrid>
                <a:gridCol w="1315085"/>
                <a:gridCol w="4451985"/>
                <a:gridCol w="2468880"/>
                <a:gridCol w="2787650"/>
              </a:tblGrid>
              <a:tr h="403225">
                <a:tc>
                  <a:txBody>
                    <a:bodyPr/>
                    <a:p>
                      <a:pPr>
                        <a:buNone/>
                      </a:pPr>
                      <a:r>
                        <a:rPr lang="es-ES" altLang="en-US"/>
                        <a:t>Artefacto</a:t>
                      </a:r>
                      <a:endParaRPr lang="es-ES" altLang="en-US"/>
                    </a:p>
                  </a:txBody>
                  <a:tcPr/>
                </a:tc>
                <a:tc>
                  <a:txBody>
                    <a:bodyPr/>
                    <a:p>
                      <a:pPr>
                        <a:buNone/>
                      </a:pPr>
                      <a:r>
                        <a:rPr lang="es-ES" altLang="en-US"/>
                        <a:t>Qué Es?</a:t>
                      </a:r>
                      <a:endParaRPr lang="es-ES" altLang="en-US"/>
                    </a:p>
                  </a:txBody>
                  <a:tcPr/>
                </a:tc>
                <a:tc>
                  <a:txBody>
                    <a:bodyPr/>
                    <a:p>
                      <a:pPr>
                        <a:buNone/>
                      </a:pPr>
                      <a:r>
                        <a:rPr lang="es-ES" altLang="en-US"/>
                        <a:t>Objetivo</a:t>
                      </a:r>
                      <a:endParaRPr lang="es-ES" altLang="en-US"/>
                    </a:p>
                  </a:txBody>
                  <a:tcPr/>
                </a:tc>
                <a:tc>
                  <a:txBody>
                    <a:bodyPr/>
                    <a:p>
                      <a:pPr>
                        <a:buNone/>
                      </a:pPr>
                      <a:r>
                        <a:rPr lang="es-ES" altLang="en-US"/>
                        <a:t>Responsable</a:t>
                      </a:r>
                      <a:endParaRPr lang="es-ES" altLang="en-US"/>
                    </a:p>
                  </a:txBody>
                  <a:tcPr/>
                </a:tc>
              </a:tr>
              <a:tr h="2025650">
                <a:tc>
                  <a:txBody>
                    <a:bodyPr/>
                    <a:p>
                      <a:pPr>
                        <a:buNone/>
                      </a:pPr>
                      <a:r>
                        <a:rPr lang="es-ES" altLang="en-US"/>
                        <a:t>Program Board</a:t>
                      </a:r>
                      <a:endParaRPr lang="es-ES" altLang="en-US"/>
                    </a:p>
                  </a:txBody>
                  <a:tcPr/>
                </a:tc>
                <a:tc>
                  <a:txBody>
                    <a:bodyPr/>
                    <a:p>
                      <a:pPr>
                        <a:buNone/>
                      </a:pPr>
                      <a:r>
                        <a:rPr lang="es-ES" altLang="en-US"/>
                        <a:t>Es un tablero, en cual se plasma las Features comprometidas por cada equipo, para realizar en el PI en curso. Esta herramienta permite visualizar en que iteracion se estima ejecutar cada feature, además  de mostrar la dependencias entre equipos, ver que trabajo se realiza mas allá de lo comprometido.</a:t>
                      </a:r>
                      <a:endParaRPr lang="es-ES" altLang="en-US"/>
                    </a:p>
                  </a:txBody>
                  <a:tcPr/>
                </a:tc>
                <a:tc>
                  <a:txBody>
                    <a:bodyPr/>
                    <a:p>
                      <a:pPr>
                        <a:buNone/>
                      </a:pPr>
                      <a:r>
                        <a:rPr lang="es-ES" altLang="en-US"/>
                        <a:t>Visibilizar el trabajo realizado y por realizar en cada una de las iteraciones del PI, con sus dependencias.</a:t>
                      </a:r>
                      <a:endParaRPr lang="es-ES" altLang="en-US"/>
                    </a:p>
                  </a:txBody>
                  <a:tcPr/>
                </a:tc>
                <a:tc>
                  <a:txBody>
                    <a:bodyPr/>
                    <a:p>
                      <a:pPr>
                        <a:buNone/>
                      </a:pPr>
                      <a:r>
                        <a:rPr lang="es-ES" altLang="en-US"/>
                        <a:t>El RTE es quién debe gestionar este artefacto con apoyo de los scrum master y lideres ágiles.</a:t>
                      </a:r>
                      <a:endParaRPr lang="es-ES" altLang="en-US"/>
                    </a:p>
                  </a:txBody>
                  <a:tcPr/>
                </a:tc>
              </a:tr>
              <a:tr h="1442720">
                <a:tc>
                  <a:txBody>
                    <a:bodyPr/>
                    <a:p>
                      <a:pPr>
                        <a:buNone/>
                      </a:pPr>
                      <a:r>
                        <a:rPr lang="es-ES" altLang="en-US"/>
                        <a:t>Features</a:t>
                      </a:r>
                      <a:endParaRPr lang="es-ES" altLang="en-US"/>
                    </a:p>
                  </a:txBody>
                  <a:tcPr/>
                </a:tc>
                <a:tc>
                  <a:txBody>
                    <a:bodyPr/>
                    <a:p>
                      <a:pPr>
                        <a:buNone/>
                      </a:pPr>
                      <a:r>
                        <a:rPr lang="es-ES" altLang="en-US"/>
                        <a:t>Son  funcionalidades que satisfacen las necesidades de los usuarios.</a:t>
                      </a:r>
                      <a:endParaRPr lang="es-ES" altLang="en-US"/>
                    </a:p>
                  </a:txBody>
                  <a:tcPr/>
                </a:tc>
                <a:tc>
                  <a:txBody>
                    <a:bodyPr/>
                    <a:p>
                      <a:pPr>
                        <a:buNone/>
                      </a:pPr>
                      <a:r>
                        <a:rPr lang="es-ES" altLang="en-US"/>
                        <a:t>Definir funcionalidades que proporcionen un beneficio al negocio.</a:t>
                      </a:r>
                      <a:endParaRPr lang="es-ES" altLang="en-US"/>
                    </a:p>
                  </a:txBody>
                  <a:tcPr/>
                </a:tc>
                <a:tc>
                  <a:txBody>
                    <a:bodyPr/>
                    <a:p>
                      <a:pPr>
                        <a:buNone/>
                      </a:pPr>
                      <a:r>
                        <a:rPr lang="es-ES" altLang="en-US"/>
                        <a:t>Quien define los Features es el Product Manager en colaboracion con lo Product Owners y Stakeholder. </a:t>
                      </a:r>
                      <a:endParaRPr lang="es-ES" altLang="en-US"/>
                    </a:p>
                    <a:p>
                      <a:pPr>
                        <a:buNone/>
                      </a:pPr>
                      <a:r>
                        <a:rPr lang="es-ES" altLang="en-US"/>
                        <a:t>El equipo de desarrollo, tambien puede contribuir en la generación de features.</a:t>
                      </a:r>
                      <a:endParaRPr lang="es-ES" altLang="en-US"/>
                    </a:p>
                  </a:txBody>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714875"/>
        </p:xfrm>
        <a:graphic>
          <a:graphicData uri="http://schemas.openxmlformats.org/drawingml/2006/table">
            <a:tbl>
              <a:tblPr firstRow="1" bandRow="1">
                <a:tableStyleId>{5C22544A-7EE6-4342-B048-85BDC9FD1C3A}</a:tableStyleId>
              </a:tblPr>
              <a:tblGrid>
                <a:gridCol w="1315085"/>
                <a:gridCol w="4451985"/>
                <a:gridCol w="2468880"/>
                <a:gridCol w="2787650"/>
              </a:tblGrid>
              <a:tr h="403225">
                <a:tc>
                  <a:txBody>
                    <a:bodyPr/>
                    <a:p>
                      <a:pPr>
                        <a:buNone/>
                      </a:pPr>
                      <a:r>
                        <a:rPr lang="es-ES" altLang="en-US"/>
                        <a:t>Artefacto</a:t>
                      </a:r>
                      <a:endParaRPr lang="es-ES" altLang="en-US"/>
                    </a:p>
                  </a:txBody>
                  <a:tcPr/>
                </a:tc>
                <a:tc>
                  <a:txBody>
                    <a:bodyPr/>
                    <a:p>
                      <a:pPr>
                        <a:buNone/>
                      </a:pPr>
                      <a:r>
                        <a:rPr lang="es-ES" altLang="en-US"/>
                        <a:t>Qué Es?</a:t>
                      </a:r>
                      <a:endParaRPr lang="es-ES" altLang="en-US"/>
                    </a:p>
                  </a:txBody>
                  <a:tcPr/>
                </a:tc>
                <a:tc>
                  <a:txBody>
                    <a:bodyPr/>
                    <a:p>
                      <a:pPr>
                        <a:buNone/>
                      </a:pPr>
                      <a:r>
                        <a:rPr lang="es-ES" altLang="en-US"/>
                        <a:t>Objetivo</a:t>
                      </a:r>
                      <a:endParaRPr lang="es-ES" altLang="en-US"/>
                    </a:p>
                  </a:txBody>
                  <a:tcPr/>
                </a:tc>
                <a:tc>
                  <a:txBody>
                    <a:bodyPr/>
                    <a:p>
                      <a:pPr>
                        <a:buNone/>
                      </a:pPr>
                      <a:r>
                        <a:rPr lang="es-ES" altLang="en-US"/>
                        <a:t>Responsable</a:t>
                      </a:r>
                      <a:endParaRPr lang="es-ES" altLang="en-US"/>
                    </a:p>
                  </a:txBody>
                  <a:tcPr/>
                </a:tc>
              </a:tr>
              <a:tr h="2025650">
                <a:tc>
                  <a:txBody>
                    <a:bodyPr/>
                    <a:p>
                      <a:pPr>
                        <a:buNone/>
                      </a:pPr>
                      <a:r>
                        <a:rPr lang="es-ES" altLang="en-US"/>
                        <a:t>Objetivos de PI</a:t>
                      </a:r>
                      <a:endParaRPr lang="es-ES" altLang="en-US"/>
                    </a:p>
                  </a:txBody>
                  <a:tcPr/>
                </a:tc>
                <a:tc>
                  <a:txBody>
                    <a:bodyPr/>
                    <a:p>
                      <a:pPr>
                        <a:buNone/>
                      </a:pPr>
                      <a:r>
                        <a:rPr lang="es-ES" altLang="en-US"/>
                        <a:t>Es el listado de los objetivos, que se deberan cumplir durante un PI, estos deben estar alineado con los objetivos tecnicos, comerciales y organizacionales para que generen valor al negocio.</a:t>
                      </a:r>
                      <a:endParaRPr lang="es-ES" altLang="en-US"/>
                    </a:p>
                  </a:txBody>
                  <a:tcPr/>
                </a:tc>
                <a:tc>
                  <a:txBody>
                    <a:bodyPr/>
                    <a:p>
                      <a:pPr>
                        <a:buNone/>
                      </a:pPr>
                      <a:r>
                        <a:rPr lang="es-ES" altLang="en-US"/>
                        <a:t>Ofrecer un visión clara y compartida de las necesidades y oportunidades del negocio.</a:t>
                      </a:r>
                      <a:endParaRPr lang="es-ES" altLang="en-US"/>
                    </a:p>
                  </a:txBody>
                  <a:tcPr/>
                </a:tc>
                <a:tc>
                  <a:txBody>
                    <a:bodyPr/>
                    <a:p>
                      <a:pPr>
                        <a:buNone/>
                      </a:pPr>
                      <a:r>
                        <a:rPr lang="es-ES" altLang="en-US"/>
                        <a:t>Equipo ágil y los roles de programa.</a:t>
                      </a:r>
                      <a:endParaRPr lang="es-ES" altLang="en-US"/>
                    </a:p>
                  </a:txBody>
                  <a:tcPr/>
                </a:tc>
              </a:tr>
              <a:tr h="1442720">
                <a:tc>
                  <a:txBody>
                    <a:bodyPr/>
                    <a:p>
                      <a:pPr>
                        <a:buNone/>
                      </a:pPr>
                      <a:r>
                        <a:rPr lang="es-ES" altLang="en-US"/>
                        <a:t>Mapa Riesgos PI</a:t>
                      </a:r>
                      <a:endParaRPr lang="es-ES" altLang="en-US"/>
                    </a:p>
                  </a:txBody>
                  <a:tcPr/>
                </a:tc>
                <a:tc>
                  <a:txBody>
                    <a:bodyPr/>
                    <a:p>
                      <a:pPr>
                        <a:buNone/>
                      </a:pPr>
                      <a:r>
                        <a:rPr lang="es-ES" altLang="en-US"/>
                        <a:t>Es un mapa donde se relacionan los riesgos identificados durante el PI, y a los cuales se les debe generar un plan de mitigación y acción.</a:t>
                      </a:r>
                      <a:endParaRPr lang="es-ES" altLang="en-US"/>
                    </a:p>
                  </a:txBody>
                  <a:tcPr/>
                </a:tc>
                <a:tc>
                  <a:txBody>
                    <a:bodyPr/>
                    <a:p>
                      <a:pPr>
                        <a:buNone/>
                      </a:pPr>
                      <a:r>
                        <a:rPr lang="es-ES" altLang="en-US"/>
                        <a:t>Dar visibilidad a los hallazgos que puedan poner en riesgo el cumplimiento del PI.</a:t>
                      </a:r>
                      <a:endParaRPr lang="es-ES" altLang="en-US"/>
                    </a:p>
                  </a:txBody>
                  <a:tcPr/>
                </a:tc>
                <a:tc>
                  <a:txBody>
                    <a:bodyPr/>
                    <a:p>
                      <a:pPr>
                        <a:buNone/>
                      </a:pPr>
                      <a:r>
                        <a:rPr lang="es-ES" altLang="en-US"/>
                        <a:t>La responsabilidad de este mapa, es de todos, pero quien encabeza la gestión del mismo es el RTE.</a:t>
                      </a:r>
                      <a:endParaRPr lang="es-ES" altLang="en-US"/>
                    </a:p>
                  </a:txBody>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714875"/>
        </p:xfrm>
        <a:graphic>
          <a:graphicData uri="http://schemas.openxmlformats.org/drawingml/2006/table">
            <a:tbl>
              <a:tblPr firstRow="1" bandRow="1">
                <a:tableStyleId>{5C22544A-7EE6-4342-B048-85BDC9FD1C3A}</a:tableStyleId>
              </a:tblPr>
              <a:tblGrid>
                <a:gridCol w="1315085"/>
                <a:gridCol w="4451985"/>
                <a:gridCol w="2468880"/>
                <a:gridCol w="2787650"/>
              </a:tblGrid>
              <a:tr h="403225">
                <a:tc>
                  <a:txBody>
                    <a:bodyPr/>
                    <a:p>
                      <a:pPr>
                        <a:buNone/>
                      </a:pPr>
                      <a:r>
                        <a:rPr lang="es-ES" altLang="en-US"/>
                        <a:t>Artefacto</a:t>
                      </a:r>
                      <a:endParaRPr lang="es-ES" altLang="en-US"/>
                    </a:p>
                  </a:txBody>
                  <a:tcPr/>
                </a:tc>
                <a:tc>
                  <a:txBody>
                    <a:bodyPr/>
                    <a:p>
                      <a:pPr>
                        <a:buNone/>
                      </a:pPr>
                      <a:r>
                        <a:rPr lang="es-ES" altLang="en-US"/>
                        <a:t>Qué Es?</a:t>
                      </a:r>
                      <a:endParaRPr lang="es-ES" altLang="en-US"/>
                    </a:p>
                  </a:txBody>
                  <a:tcPr/>
                </a:tc>
                <a:tc>
                  <a:txBody>
                    <a:bodyPr/>
                    <a:p>
                      <a:pPr>
                        <a:buNone/>
                      </a:pPr>
                      <a:r>
                        <a:rPr lang="es-ES" altLang="en-US"/>
                        <a:t>Objetivo</a:t>
                      </a:r>
                      <a:endParaRPr lang="es-ES" altLang="en-US"/>
                    </a:p>
                  </a:txBody>
                  <a:tcPr/>
                </a:tc>
                <a:tc>
                  <a:txBody>
                    <a:bodyPr/>
                    <a:p>
                      <a:pPr>
                        <a:buNone/>
                      </a:pPr>
                      <a:r>
                        <a:rPr lang="es-ES" altLang="en-US"/>
                        <a:t>Responsable</a:t>
                      </a:r>
                      <a:endParaRPr lang="es-ES" altLang="en-US"/>
                    </a:p>
                  </a:txBody>
                  <a:tcPr/>
                </a:tc>
              </a:tr>
              <a:tr h="2025650">
                <a:tc>
                  <a:txBody>
                    <a:bodyPr/>
                    <a:p>
                      <a:pPr>
                        <a:buNone/>
                      </a:pPr>
                      <a:r>
                        <a:rPr lang="es-ES" altLang="en-US"/>
                        <a:t>Plan PI</a:t>
                      </a:r>
                      <a:endParaRPr lang="es-ES" altLang="en-US"/>
                    </a:p>
                  </a:txBody>
                  <a:tcPr/>
                </a:tc>
                <a:tc>
                  <a:txBody>
                    <a:bodyPr/>
                    <a:p>
                      <a:pPr>
                        <a:buNone/>
                      </a:pPr>
                      <a:r>
                        <a:rPr lang="es-ES" altLang="en-US"/>
                        <a:t>Es un informe de lo planeado durante el PI Planning. Que debe contener, los objetivos, los compromisos de cada equipo, y un plan inicial de ejecucion del PI.</a:t>
                      </a:r>
                      <a:endParaRPr lang="es-ES" altLang="en-US"/>
                    </a:p>
                  </a:txBody>
                  <a:tcPr/>
                </a:tc>
                <a:tc>
                  <a:txBody>
                    <a:bodyPr/>
                    <a:p>
                      <a:pPr>
                        <a:buNone/>
                      </a:pPr>
                      <a:r>
                        <a:rPr lang="es-ES" altLang="en-US"/>
                        <a:t>Documentar  los resultados del PI Planning.</a:t>
                      </a:r>
                      <a:endParaRPr lang="es-ES" altLang="en-US"/>
                    </a:p>
                  </a:txBody>
                  <a:tcPr/>
                </a:tc>
                <a:tc>
                  <a:txBody>
                    <a:bodyPr/>
                    <a:p>
                      <a:pPr>
                        <a:buNone/>
                      </a:pPr>
                      <a:r>
                        <a:rPr lang="es-ES" altLang="en-US"/>
                        <a:t>RTE</a:t>
                      </a:r>
                      <a:endParaRPr lang="es-ES" altLang="en-US"/>
                    </a:p>
                  </a:txBody>
                  <a:tcPr/>
                </a:tc>
              </a:tr>
              <a:tr h="1442720">
                <a:tc>
                  <a:txBody>
                    <a:bodyPr/>
                    <a:p>
                      <a:pPr>
                        <a:buNone/>
                      </a:pPr>
                      <a:r>
                        <a:rPr lang="es-ES" altLang="en-US"/>
                        <a:t>MVP</a:t>
                      </a:r>
                      <a:endParaRPr lang="es-ES" altLang="en-US"/>
                    </a:p>
                  </a:txBody>
                  <a:tcPr/>
                </a:tc>
                <a:tc>
                  <a:txBody>
                    <a:bodyPr/>
                    <a:p>
                      <a:pPr>
                        <a:buNone/>
                      </a:pPr>
                      <a:r>
                        <a:rPr lang="es-ES" altLang="en-US"/>
                        <a:t>Es una versión de un producto que permite a través de feedback de los mismos usuarios, recolectar información para aprender y mejorar las siguientes versiones y así asegurar un producto de valor.</a:t>
                      </a:r>
                      <a:endParaRPr lang="es-ES" altLang="en-US"/>
                    </a:p>
                  </a:txBody>
                  <a:tcPr/>
                </a:tc>
                <a:tc>
                  <a:txBody>
                    <a:bodyPr/>
                    <a:p>
                      <a:pPr>
                        <a:buNone/>
                      </a:pPr>
                      <a:r>
                        <a:rPr lang="es-ES" altLang="en-US"/>
                        <a:t>Asegurar la entrega de valor al negocio.</a:t>
                      </a:r>
                      <a:endParaRPr lang="es-ES" altLang="en-US"/>
                    </a:p>
                  </a:txBody>
                  <a:tcPr/>
                </a:tc>
                <a:tc>
                  <a:txBody>
                    <a:bodyPr/>
                    <a:p>
                      <a:pPr>
                        <a:buNone/>
                      </a:pPr>
                      <a:r>
                        <a:rPr lang="es-ES" altLang="en-US"/>
                        <a:t>Equipo ágil, RTE, Business Owners, Product Manager.</a:t>
                      </a:r>
                      <a:endParaRPr lang="es-ES" altLang="en-US"/>
                    </a:p>
                  </a:txBody>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883785"/>
        </p:xfrm>
        <a:graphic>
          <a:graphicData uri="http://schemas.openxmlformats.org/drawingml/2006/table">
            <a:tbl>
              <a:tblPr firstRow="1" bandRow="1">
                <a:tableStyleId>{5C22544A-7EE6-4342-B048-85BDC9FD1C3A}</a:tableStyleId>
              </a:tblPr>
              <a:tblGrid>
                <a:gridCol w="1315085"/>
                <a:gridCol w="4225290"/>
                <a:gridCol w="3390265"/>
                <a:gridCol w="2092960"/>
              </a:tblGrid>
              <a:tr h="403225">
                <a:tc>
                  <a:txBody>
                    <a:bodyPr/>
                    <a:p>
                      <a:pPr>
                        <a:buNone/>
                      </a:pPr>
                      <a:r>
                        <a:rPr lang="es-ES" altLang="en-US"/>
                        <a:t>Rol</a:t>
                      </a:r>
                      <a:endParaRPr lang="es-ES" altLang="en-US"/>
                    </a:p>
                  </a:txBody>
                  <a:tcPr>
                    <a:solidFill>
                      <a:schemeClr val="accent2">
                        <a:lumMod val="60000"/>
                        <a:lumOff val="40000"/>
                      </a:schemeClr>
                    </a:solidFill>
                  </a:tcPr>
                </a:tc>
                <a:tc>
                  <a:txBody>
                    <a:bodyPr/>
                    <a:p>
                      <a:pPr>
                        <a:buNone/>
                      </a:pPr>
                      <a:r>
                        <a:rPr lang="es-ES" altLang="en-US"/>
                        <a:t>Descripción</a:t>
                      </a:r>
                      <a:endParaRPr lang="es-ES" altLang="en-US"/>
                    </a:p>
                  </a:txBody>
                  <a:tcPr>
                    <a:solidFill>
                      <a:schemeClr val="accent2">
                        <a:lumMod val="60000"/>
                        <a:lumOff val="40000"/>
                      </a:schemeClr>
                    </a:solidFill>
                  </a:tcPr>
                </a:tc>
                <a:tc>
                  <a:txBody>
                    <a:bodyPr/>
                    <a:p>
                      <a:pPr>
                        <a:buNone/>
                      </a:pPr>
                      <a:r>
                        <a:rPr lang="es-ES" altLang="en-US"/>
                        <a:t>Funciones</a:t>
                      </a:r>
                      <a:endParaRPr lang="es-ES" altLang="en-US"/>
                    </a:p>
                  </a:txBody>
                  <a:tcPr>
                    <a:solidFill>
                      <a:schemeClr val="accent2">
                        <a:lumMod val="60000"/>
                        <a:lumOff val="40000"/>
                      </a:schemeClr>
                    </a:solidFill>
                  </a:tcPr>
                </a:tc>
                <a:tc>
                  <a:txBody>
                    <a:bodyPr/>
                    <a:p>
                      <a:pPr>
                        <a:buNone/>
                      </a:pPr>
                      <a:r>
                        <a:rPr lang="es-ES" altLang="en-US"/>
                        <a:t>Responsabilidades</a:t>
                      </a:r>
                      <a:endParaRPr lang="es-ES" altLang="en-US"/>
                    </a:p>
                  </a:txBody>
                  <a:tcPr>
                    <a:solidFill>
                      <a:schemeClr val="accent2">
                        <a:lumMod val="60000"/>
                        <a:lumOff val="40000"/>
                      </a:schemeClr>
                    </a:solidFill>
                  </a:tcPr>
                </a:tc>
              </a:tr>
              <a:tr h="2025650">
                <a:tc>
                  <a:txBody>
                    <a:bodyPr/>
                    <a:p>
                      <a:pPr>
                        <a:buNone/>
                      </a:pPr>
                      <a:r>
                        <a:rPr lang="es-ES" altLang="en-US"/>
                        <a:t>Scrum Master</a:t>
                      </a:r>
                      <a:endParaRPr lang="es-ES" altLang="en-US"/>
                    </a:p>
                  </a:txBody>
                  <a:tcPr/>
                </a:tc>
                <a:tc>
                  <a:txBody>
                    <a:bodyPr/>
                    <a:p>
                      <a:pPr>
                        <a:buNone/>
                      </a:pPr>
                      <a:r>
                        <a:rPr lang="es-ES" altLang="en-US"/>
                        <a:t>Es el lider servicial del equipo ágil, es la persona encargada de guiar la adopcion del framework de trabajo ágil, tambien apoya al equipo para solucionar o escalar impedimentos.</a:t>
                      </a:r>
                      <a:endParaRPr lang="es-ES" altLang="en-US"/>
                    </a:p>
                  </a:txBody>
                  <a:tcPr/>
                </a:tc>
                <a:tc>
                  <a:txBody>
                    <a:bodyPr/>
                    <a:p>
                      <a:pPr>
                        <a:buNone/>
                      </a:pPr>
                      <a:r>
                        <a:rPr lang="es-ES" altLang="en-US"/>
                        <a:t>- Facilitar las ceremonias durante la iteracion.</a:t>
                      </a:r>
                      <a:endParaRPr lang="es-ES" altLang="en-US"/>
                    </a:p>
                    <a:p>
                      <a:pPr>
                        <a:buNone/>
                      </a:pPr>
                      <a:r>
                        <a:rPr lang="es-ES" altLang="en-US"/>
                        <a:t>- Enseñar el framework ágil al equipo.</a:t>
                      </a:r>
                      <a:endParaRPr lang="es-ES" altLang="en-US"/>
                    </a:p>
                    <a:p>
                      <a:pPr>
                        <a:buNone/>
                      </a:pPr>
                      <a:r>
                        <a:rPr lang="es-ES" altLang="en-US"/>
                        <a:t>- Gestionar impedimentos.</a:t>
                      </a:r>
                      <a:endParaRPr lang="es-ES" altLang="en-US"/>
                    </a:p>
                    <a:p>
                      <a:pPr>
                        <a:buNone/>
                      </a:pPr>
                      <a:r>
                        <a:rPr lang="es-ES" altLang="en-US"/>
                        <a:t>- Escalar Impedimentos que no estén a su alcance.</a:t>
                      </a:r>
                      <a:endParaRPr lang="es-ES" altLang="en-US"/>
                    </a:p>
                    <a:p>
                      <a:pPr>
                        <a:buNone/>
                      </a:pPr>
                      <a:r>
                        <a:rPr lang="es-ES" altLang="en-US"/>
                        <a:t>- Proteger al equipo de personas y situaciones externas que puedan afectar la productividad del mismo.</a:t>
                      </a:r>
                      <a:endParaRPr lang="es-ES" altLang="en-US"/>
                    </a:p>
                    <a:p>
                      <a:pPr>
                        <a:buNone/>
                      </a:pPr>
                      <a:r>
                        <a:rPr lang="es-ES" altLang="en-US"/>
                        <a:t>- Acompañar al PO, para que gestione un buen Backlog.</a:t>
                      </a:r>
                      <a:endParaRPr lang="es-ES" altLang="en-US"/>
                    </a:p>
                    <a:p>
                      <a:pPr>
                        <a:buNone/>
                      </a:pPr>
                      <a:r>
                        <a:rPr lang="es-ES" altLang="en-US"/>
                        <a:t>- Asegurar que el equipo cuente las herramientas necesarias para el desarrollo de la iteracion.</a:t>
                      </a:r>
                      <a:endParaRPr lang="es-ES" altLang="en-US"/>
                    </a:p>
                  </a:txBody>
                  <a:tcPr/>
                </a:tc>
                <a:tc>
                  <a:txBody>
                    <a:bodyPr/>
                    <a:p>
                      <a:pPr>
                        <a:buNone/>
                      </a:pPr>
                      <a:r>
                        <a:rPr lang="es-ES" altLang="en-US"/>
                        <a:t>Garantizar el buen uso de los marcos de trabajo y herramientas  ágiles y guiar al equipo Scrum a lograr los objetivos del proyecto o servicio basándose en las buenas practicas.</a:t>
                      </a:r>
                      <a:endParaRPr lang="es-ES" altLang="en-US"/>
                    </a:p>
                    <a:p>
                      <a:pPr>
                        <a:buNone/>
                      </a:pPr>
                      <a:r>
                        <a:rPr lang="es-ES" altLang="en-US"/>
                        <a:t> </a:t>
                      </a:r>
                      <a:r>
                        <a:rPr lang="es-ES" altLang="en-US" sz="1800">
                          <a:sym typeface="+mn-ea"/>
                        </a:rPr>
                        <a:t> ser un agente de cambio, comprometido a generar cultura ágil.</a:t>
                      </a:r>
                      <a:endParaRPr lang="es-ES" altLang="en-US"/>
                    </a:p>
                    <a:p>
                      <a:pPr>
                        <a:buNone/>
                      </a:pPr>
                      <a:endParaRPr lang="es-ES" altLang="en-US"/>
                    </a:p>
                    <a:p>
                      <a:pPr>
                        <a:buNone/>
                      </a:pPr>
                      <a:endParaRPr lang="es-ES" altLang="en-US"/>
                    </a:p>
                  </a:txBody>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5708650"/>
        </p:xfrm>
        <a:graphic>
          <a:graphicData uri="http://schemas.openxmlformats.org/drawingml/2006/table">
            <a:tbl>
              <a:tblPr firstRow="1" bandRow="1">
                <a:tableStyleId>{5C22544A-7EE6-4342-B048-85BDC9FD1C3A}</a:tableStyleId>
              </a:tblPr>
              <a:tblGrid>
                <a:gridCol w="1315085"/>
                <a:gridCol w="4451985"/>
                <a:gridCol w="2468880"/>
                <a:gridCol w="2787650"/>
              </a:tblGrid>
              <a:tr h="365760">
                <a:tc>
                  <a:txBody>
                    <a:bodyPr/>
                    <a:p>
                      <a:pPr>
                        <a:buNone/>
                      </a:pPr>
                      <a:r>
                        <a:rPr lang="es-ES" altLang="en-US"/>
                        <a:t>Rol</a:t>
                      </a:r>
                      <a:endParaRPr lang="es-ES" altLang="en-US"/>
                    </a:p>
                  </a:txBody>
                  <a:tcPr>
                    <a:solidFill>
                      <a:schemeClr val="accent2">
                        <a:lumMod val="60000"/>
                        <a:lumOff val="40000"/>
                      </a:schemeClr>
                    </a:solidFill>
                  </a:tcPr>
                </a:tc>
                <a:tc>
                  <a:txBody>
                    <a:bodyPr/>
                    <a:p>
                      <a:pPr>
                        <a:buNone/>
                      </a:pPr>
                      <a:r>
                        <a:rPr lang="es-ES" altLang="en-US"/>
                        <a:t>Descripción</a:t>
                      </a:r>
                      <a:endParaRPr lang="es-ES" altLang="en-US"/>
                    </a:p>
                  </a:txBody>
                  <a:tcPr>
                    <a:solidFill>
                      <a:schemeClr val="accent2">
                        <a:lumMod val="60000"/>
                        <a:lumOff val="40000"/>
                      </a:schemeClr>
                    </a:solidFill>
                  </a:tcPr>
                </a:tc>
                <a:tc>
                  <a:txBody>
                    <a:bodyPr/>
                    <a:p>
                      <a:pPr>
                        <a:buNone/>
                      </a:pPr>
                      <a:r>
                        <a:rPr lang="es-ES" altLang="en-US"/>
                        <a:t>Funciones</a:t>
                      </a:r>
                      <a:endParaRPr lang="es-ES" altLang="en-US"/>
                    </a:p>
                  </a:txBody>
                  <a:tcPr>
                    <a:solidFill>
                      <a:schemeClr val="accent2">
                        <a:lumMod val="60000"/>
                        <a:lumOff val="40000"/>
                      </a:schemeClr>
                    </a:solidFill>
                  </a:tcPr>
                </a:tc>
                <a:tc>
                  <a:txBody>
                    <a:bodyPr/>
                    <a:p>
                      <a:pPr>
                        <a:buNone/>
                      </a:pPr>
                      <a:r>
                        <a:rPr lang="es-ES" altLang="en-US"/>
                        <a:t>Responsabilidades</a:t>
                      </a:r>
                      <a:endParaRPr lang="es-ES" altLang="en-US"/>
                    </a:p>
                  </a:txBody>
                  <a:tcPr>
                    <a:solidFill>
                      <a:schemeClr val="accent2">
                        <a:lumMod val="60000"/>
                        <a:lumOff val="40000"/>
                      </a:schemeClr>
                    </a:solidFill>
                  </a:tcPr>
                </a:tc>
              </a:tr>
              <a:tr h="4206240">
                <a:tc>
                  <a:txBody>
                    <a:bodyPr/>
                    <a:p>
                      <a:pPr>
                        <a:buNone/>
                      </a:pPr>
                      <a:r>
                        <a:rPr lang="es-ES" altLang="en-US"/>
                        <a:t>Dev Team</a:t>
                      </a:r>
                      <a:endParaRPr lang="es-ES" altLang="en-US"/>
                    </a:p>
                  </a:txBody>
                  <a:tcPr/>
                </a:tc>
                <a:tc>
                  <a:txBody>
                    <a:bodyPr/>
                    <a:p>
                      <a:pPr>
                        <a:buNone/>
                      </a:pPr>
                      <a:r>
                        <a:rPr lang="es-ES" altLang="en-US"/>
                        <a:t>Equipo de desarrollo, encargado de generar el incremento del producto. El equipo puede estar conformado por:</a:t>
                      </a:r>
                      <a:endParaRPr lang="es-ES" altLang="en-US"/>
                    </a:p>
                    <a:p>
                      <a:pPr>
                        <a:buNone/>
                      </a:pPr>
                      <a:endParaRPr lang="es-ES" altLang="en-US"/>
                    </a:p>
                    <a:p>
                      <a:pPr>
                        <a:buNone/>
                      </a:pPr>
                      <a:r>
                        <a:rPr lang="es-ES" altLang="en-US"/>
                        <a:t>Desarrolladores</a:t>
                      </a:r>
                      <a:endParaRPr lang="es-ES" altLang="en-US"/>
                    </a:p>
                    <a:p>
                      <a:pPr>
                        <a:buNone/>
                      </a:pPr>
                      <a:r>
                        <a:rPr lang="es-ES" altLang="en-US"/>
                        <a:t>Arquitectos</a:t>
                      </a:r>
                      <a:endParaRPr lang="es-ES" altLang="en-US"/>
                    </a:p>
                    <a:p>
                      <a:pPr>
                        <a:buNone/>
                      </a:pPr>
                      <a:r>
                        <a:rPr lang="es-ES" altLang="en-US"/>
                        <a:t>Lideres Técnicos</a:t>
                      </a:r>
                      <a:endParaRPr lang="es-ES" altLang="en-US"/>
                    </a:p>
                    <a:p>
                      <a:pPr>
                        <a:buNone/>
                      </a:pPr>
                      <a:r>
                        <a:rPr lang="es-ES" altLang="en-US"/>
                        <a:t>Testers</a:t>
                      </a:r>
                      <a:endParaRPr lang="es-ES" altLang="en-US"/>
                    </a:p>
                    <a:p>
                      <a:pPr>
                        <a:buNone/>
                      </a:pPr>
                      <a:r>
                        <a:rPr lang="es-ES" altLang="en-US"/>
                        <a:t>y todo aquel rol necesario para producir incremento de valor. </a:t>
                      </a:r>
                      <a:endParaRPr lang="es-ES" altLang="en-US"/>
                    </a:p>
                  </a:txBody>
                  <a:tcPr/>
                </a:tc>
                <a:tc>
                  <a:txBody>
                    <a:bodyPr/>
                    <a:p>
                      <a:pPr>
                        <a:buNone/>
                      </a:pPr>
                      <a:r>
                        <a:rPr lang="es-ES" altLang="en-US"/>
                        <a:t>- Generar incremento de producto, con valor y calidad.</a:t>
                      </a:r>
                      <a:endParaRPr lang="es-ES" altLang="en-US"/>
                    </a:p>
                    <a:p>
                      <a:pPr>
                        <a:buNone/>
                      </a:pPr>
                      <a:r>
                        <a:rPr lang="es-ES" altLang="en-US"/>
                        <a:t>- Comunicar impedimentos y riesgos, identificados en la iteración al scrum Master.</a:t>
                      </a:r>
                      <a:endParaRPr lang="es-ES" altLang="en-US"/>
                    </a:p>
                    <a:p>
                      <a:pPr>
                        <a:buNone/>
                      </a:pPr>
                      <a:r>
                        <a:rPr lang="es-ES" altLang="en-US"/>
                        <a:t>--    Asegurar el cumplimiento de las Daily.</a:t>
                      </a:r>
                      <a:endParaRPr lang="es-ES" altLang="en-US"/>
                    </a:p>
                    <a:p>
                      <a:pPr>
                        <a:buNone/>
                      </a:pPr>
                      <a:r>
                        <a:rPr lang="es-ES" altLang="en-US"/>
                        <a:t>- Actualizar en los tableros Kanban el estado de sus tareas.</a:t>
                      </a:r>
                      <a:endParaRPr lang="es-ES" altLang="en-US"/>
                    </a:p>
                  </a:txBody>
                  <a:tcPr/>
                </a:tc>
                <a:tc>
                  <a:txBody>
                    <a:bodyPr/>
                    <a:p>
                      <a:pPr>
                        <a:buNone/>
                      </a:pPr>
                      <a:r>
                        <a:rPr lang="es-ES" altLang="en-US" sz="1800">
                          <a:sym typeface="+mn-ea"/>
                        </a:rPr>
                        <a:t>- Trabajar de manera colaborativa y en equipo.</a:t>
                      </a:r>
                      <a:endParaRPr lang="es-ES" altLang="en-US" sz="1800">
                        <a:sym typeface="+mn-ea"/>
                      </a:endParaRPr>
                    </a:p>
                    <a:p>
                      <a:pPr>
                        <a:buNone/>
                      </a:pPr>
                      <a:r>
                        <a:rPr lang="es-ES" altLang="en-US" sz="1800">
                          <a:sym typeface="+mn-ea"/>
                        </a:rPr>
                        <a:t>- Ser auto organizados y gestionar sus propias tareas.</a:t>
                      </a:r>
                      <a:endParaRPr lang="es-ES" altLang="en-US" sz="1800">
                        <a:sym typeface="+mn-ea"/>
                      </a:endParaRPr>
                    </a:p>
                    <a:p>
                      <a:pPr>
                        <a:buNone/>
                      </a:pPr>
                      <a:endParaRPr lang="es-ES" altLang="en-US" sz="1800">
                        <a:sym typeface="+mn-ea"/>
                      </a:endParaRPr>
                    </a:p>
                    <a:p>
                      <a:pPr>
                        <a:buNone/>
                      </a:pPr>
                      <a:r>
                        <a:rPr lang="es-ES" altLang="en-US" sz="1800">
                          <a:sym typeface="+mn-ea"/>
                        </a:rPr>
                        <a:t>- Comunicarse de manera asertiva y no violenta con sus compañeros.</a:t>
                      </a:r>
                      <a:endParaRPr lang="es-ES" altLang="en-US" sz="1800">
                        <a:sym typeface="+mn-ea"/>
                      </a:endParaRPr>
                    </a:p>
                    <a:p>
                      <a:pPr>
                        <a:buNone/>
                      </a:pPr>
                      <a:endParaRPr lang="es-ES" altLang="en-US" sz="1800">
                        <a:sym typeface="+mn-ea"/>
                      </a:endParaRPr>
                    </a:p>
                    <a:p>
                      <a:pPr>
                        <a:buNone/>
                      </a:pPr>
                      <a:r>
                        <a:rPr lang="es-ES" altLang="en-US" sz="1800">
                          <a:sym typeface="+mn-ea"/>
                        </a:rPr>
                        <a:t>- Contribuir a la mejora continua desde su perspectiva y conocimientos.</a:t>
                      </a:r>
                      <a:endParaRPr lang="es-ES" altLang="en-US" sz="1800">
                        <a:sym typeface="+mn-ea"/>
                      </a:endParaRPr>
                    </a:p>
                    <a:p>
                      <a:pPr>
                        <a:buNone/>
                      </a:pPr>
                      <a:endParaRPr lang="es-ES" altLang="en-US"/>
                    </a:p>
                    <a:p>
                      <a:pPr>
                        <a:buNone/>
                      </a:pPr>
                      <a:endParaRPr lang="es-ES" altLang="en-US"/>
                    </a:p>
                  </a:txBody>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43304" y="63038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0979150" cy="5120640"/>
        </p:xfrm>
        <a:graphic>
          <a:graphicData uri="http://schemas.openxmlformats.org/drawingml/2006/table">
            <a:tbl>
              <a:tblPr firstRow="1" bandRow="1">
                <a:tableStyleId>{5C22544A-7EE6-4342-B048-85BDC9FD1C3A}</a:tableStyleId>
              </a:tblPr>
              <a:tblGrid>
                <a:gridCol w="1038225"/>
                <a:gridCol w="1392555"/>
                <a:gridCol w="2745105"/>
                <a:gridCol w="5803265"/>
              </a:tblGrid>
              <a:tr h="365760">
                <a:tc>
                  <a:txBody>
                    <a:bodyPr/>
                    <a:p>
                      <a:pPr>
                        <a:buNone/>
                      </a:pPr>
                      <a:r>
                        <a:rPr lang="es-ES" altLang="en-US"/>
                        <a:t>Rol</a:t>
                      </a:r>
                      <a:endParaRPr lang="es-ES" altLang="en-US"/>
                    </a:p>
                  </a:txBody>
                  <a:tcPr>
                    <a:solidFill>
                      <a:schemeClr val="accent2">
                        <a:lumMod val="60000"/>
                        <a:lumOff val="40000"/>
                      </a:schemeClr>
                    </a:solidFill>
                  </a:tcPr>
                </a:tc>
                <a:tc>
                  <a:txBody>
                    <a:bodyPr/>
                    <a:p>
                      <a:pPr>
                        <a:buNone/>
                      </a:pPr>
                      <a:r>
                        <a:rPr lang="es-ES" altLang="en-US"/>
                        <a:t>Descripción</a:t>
                      </a:r>
                      <a:endParaRPr lang="es-ES" altLang="en-US"/>
                    </a:p>
                  </a:txBody>
                  <a:tcPr>
                    <a:solidFill>
                      <a:schemeClr val="accent2">
                        <a:lumMod val="60000"/>
                        <a:lumOff val="40000"/>
                      </a:schemeClr>
                    </a:solidFill>
                  </a:tcPr>
                </a:tc>
                <a:tc>
                  <a:txBody>
                    <a:bodyPr/>
                    <a:p>
                      <a:pPr>
                        <a:buNone/>
                      </a:pPr>
                      <a:r>
                        <a:rPr lang="es-ES" altLang="en-US"/>
                        <a:t>Funciones</a:t>
                      </a:r>
                      <a:endParaRPr lang="es-ES" altLang="en-US"/>
                    </a:p>
                  </a:txBody>
                  <a:tcPr>
                    <a:solidFill>
                      <a:schemeClr val="accent2">
                        <a:lumMod val="60000"/>
                        <a:lumOff val="40000"/>
                      </a:schemeClr>
                    </a:solidFill>
                  </a:tcPr>
                </a:tc>
                <a:tc>
                  <a:txBody>
                    <a:bodyPr/>
                    <a:p>
                      <a:pPr>
                        <a:buNone/>
                      </a:pPr>
                      <a:r>
                        <a:rPr lang="es-ES" altLang="en-US"/>
                        <a:t>Responsabilidades</a:t>
                      </a:r>
                      <a:endParaRPr lang="es-ES" altLang="en-US"/>
                    </a:p>
                  </a:txBody>
                  <a:tcPr>
                    <a:solidFill>
                      <a:schemeClr val="accent2">
                        <a:lumMod val="60000"/>
                        <a:lumOff val="40000"/>
                      </a:schemeClr>
                    </a:solidFill>
                  </a:tcPr>
                </a:tc>
              </a:tr>
              <a:tr h="4754880">
                <a:tc>
                  <a:txBody>
                    <a:bodyPr/>
                    <a:p>
                      <a:pPr>
                        <a:buNone/>
                      </a:pPr>
                      <a:r>
                        <a:rPr lang="es-ES" altLang="en-US" sz="1800">
                          <a:sym typeface="+mn-ea"/>
                        </a:rPr>
                        <a:t>Product Owner</a:t>
                      </a:r>
                      <a:endParaRPr lang="es-ES" altLang="en-US" sz="1800">
                        <a:sym typeface="+mn-ea"/>
                      </a:endParaRPr>
                    </a:p>
                    <a:p>
                      <a:pPr>
                        <a:buNone/>
                      </a:pPr>
                      <a:endParaRPr lang="es-ES" altLang="en-US"/>
                    </a:p>
                  </a:txBody>
                  <a:tcPr/>
                </a:tc>
                <a:tc>
                  <a:txBody>
                    <a:bodyPr/>
                    <a:p>
                      <a:pPr>
                        <a:buNone/>
                      </a:pPr>
                      <a:r>
                        <a:rPr lang="es-ES" altLang="en-US"/>
                        <a:t>Es el dueño del producto a nivel equipo, la persona encargada de transmitir la necesidad y la visión del negocio al equipo.</a:t>
                      </a:r>
                      <a:endParaRPr lang="es-ES" altLang="en-US"/>
                    </a:p>
                  </a:txBody>
                  <a:tcPr/>
                </a:tc>
                <a:tc>
                  <a:txBody>
                    <a:bodyPr/>
                    <a:p>
                      <a:pPr>
                        <a:buNone/>
                      </a:pPr>
                      <a:r>
                        <a:rPr lang="es-ES" altLang="en-US"/>
                        <a:t>- Realizar el entendimiento del producto al equipo de una manera clara y especifica.</a:t>
                      </a:r>
                      <a:endParaRPr lang="es-ES" altLang="en-US"/>
                    </a:p>
                    <a:p>
                      <a:pPr>
                        <a:buNone/>
                      </a:pPr>
                      <a:r>
                        <a:rPr lang="es-ES" altLang="en-US"/>
                        <a:t>- Crear, mantener y gestionar el backlog del equipo. priorizar con base en el valor del negocio.</a:t>
                      </a:r>
                      <a:endParaRPr lang="es-ES" altLang="en-US"/>
                    </a:p>
                    <a:p>
                      <a:pPr>
                        <a:buNone/>
                      </a:pPr>
                      <a:r>
                        <a:rPr lang="es-ES" altLang="en-US"/>
                        <a:t>- Acompañar al equipo en la implementacion del producto, para aclarar dudas.</a:t>
                      </a:r>
                      <a:endParaRPr lang="es-ES" altLang="en-US"/>
                    </a:p>
                    <a:p>
                      <a:pPr>
                        <a:buNone/>
                      </a:pPr>
                      <a:r>
                        <a:rPr lang="es-ES" altLang="en-US"/>
                        <a:t>-Escribir las HU, donde se especifique de  forma clara y completa,  las funcionalidades solicitadas.</a:t>
                      </a:r>
                      <a:endParaRPr lang="es-ES" altLang="en-US"/>
                    </a:p>
                    <a:p>
                      <a:pPr>
                        <a:buNone/>
                      </a:pPr>
                      <a:endParaRPr lang="es-ES" altLang="en-US"/>
                    </a:p>
                  </a:txBody>
                  <a:tcPr/>
                </a:tc>
                <a:tc>
                  <a:txBody>
                    <a:bodyPr/>
                    <a:p>
                      <a:pPr>
                        <a:buNone/>
                      </a:pPr>
                      <a:r>
                        <a:rPr lang="es-ES" altLang="en-US"/>
                        <a:t>- Acompañar al equipo, durante la iteracion, para asegurar que el entendimiento de su necesidad y de la solución es claro.</a:t>
                      </a:r>
                      <a:endParaRPr lang="es-ES" altLang="en-US"/>
                    </a:p>
                    <a:p>
                      <a:pPr>
                        <a:buNone/>
                      </a:pPr>
                      <a:r>
                        <a:rPr lang="es-ES" altLang="en-US"/>
                        <a:t>-Guiar al equipo, para tener un foco  en común de acuerdo a la priorización del backlog.</a:t>
                      </a:r>
                      <a:endParaRPr lang="es-ES" altLang="en-US"/>
                    </a:p>
                    <a:p>
                      <a:pPr>
                        <a:buNone/>
                      </a:pPr>
                      <a:r>
                        <a:rPr lang="es-ES" altLang="en-US"/>
                        <a:t>- Apoyar al Scrum Master en la gestión de impedimentos, en casos que se requiera.</a:t>
                      </a:r>
                      <a:endParaRPr lang="es-ES" altLang="en-US"/>
                    </a:p>
                    <a:p>
                      <a:pPr>
                        <a:buNone/>
                      </a:pPr>
                      <a:r>
                        <a:rPr lang="es-ES" altLang="en-US"/>
                        <a:t>- Conocer estado real del avance del proyecto.</a:t>
                      </a:r>
                      <a:endParaRPr lang="es-ES" altLang="en-US"/>
                    </a:p>
                    <a:p>
                      <a:pPr>
                        <a:buNone/>
                      </a:pPr>
                      <a:r>
                        <a:rPr lang="es-ES" altLang="en-US"/>
                        <a:t>-Asistir a los eventos y/o ceremonias, en los cuales se requiera su participación.</a:t>
                      </a:r>
                      <a:endParaRPr lang="es-ES" altLang="en-US"/>
                    </a:p>
                    <a:p>
                      <a:pPr>
                        <a:buNone/>
                      </a:pPr>
                      <a:r>
                        <a:rPr lang="es-ES" altLang="en-US"/>
                        <a:t>-Facilitar información necesaria, para el desarrollo del incremento.</a:t>
                      </a:r>
                      <a:endParaRPr lang="es-ES" altLang="en-US"/>
                    </a:p>
                    <a:p>
                      <a:pPr>
                        <a:buNone/>
                      </a:pPr>
                      <a:r>
                        <a:rPr lang="es-ES" altLang="en-US"/>
                        <a:t>-Mantener el Backlog, siempre visible y actualizado para el equipo.</a:t>
                      </a:r>
                      <a:endParaRPr lang="es-ES" altLang="en-US"/>
                    </a:p>
                  </a:txBody>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5120640"/>
        </p:xfrm>
        <a:graphic>
          <a:graphicData uri="http://schemas.openxmlformats.org/drawingml/2006/table">
            <a:tbl>
              <a:tblPr firstRow="1" bandRow="1">
                <a:tableStyleId>{5C22544A-7EE6-4342-B048-85BDC9FD1C3A}</a:tableStyleId>
              </a:tblPr>
              <a:tblGrid>
                <a:gridCol w="1315085"/>
                <a:gridCol w="1703070"/>
                <a:gridCol w="4552315"/>
                <a:gridCol w="3453130"/>
              </a:tblGrid>
              <a:tr h="365760">
                <a:tc>
                  <a:txBody>
                    <a:bodyPr/>
                    <a:p>
                      <a:pPr>
                        <a:buNone/>
                      </a:pPr>
                      <a:r>
                        <a:rPr lang="es-ES" altLang="en-US"/>
                        <a:t>Rol</a:t>
                      </a:r>
                      <a:endParaRPr lang="es-ES" altLang="en-US"/>
                    </a:p>
                  </a:txBody>
                  <a:tcPr>
                    <a:solidFill>
                      <a:schemeClr val="accent2">
                        <a:lumMod val="60000"/>
                        <a:lumOff val="40000"/>
                      </a:schemeClr>
                    </a:solidFill>
                  </a:tcPr>
                </a:tc>
                <a:tc>
                  <a:txBody>
                    <a:bodyPr/>
                    <a:p>
                      <a:pPr>
                        <a:buNone/>
                      </a:pPr>
                      <a:r>
                        <a:rPr lang="es-ES" altLang="en-US"/>
                        <a:t>Descripción</a:t>
                      </a:r>
                      <a:endParaRPr lang="es-ES" altLang="en-US"/>
                    </a:p>
                  </a:txBody>
                  <a:tcPr>
                    <a:solidFill>
                      <a:schemeClr val="accent2">
                        <a:lumMod val="60000"/>
                        <a:lumOff val="40000"/>
                      </a:schemeClr>
                    </a:solidFill>
                  </a:tcPr>
                </a:tc>
                <a:tc>
                  <a:txBody>
                    <a:bodyPr/>
                    <a:p>
                      <a:pPr>
                        <a:buNone/>
                      </a:pPr>
                      <a:r>
                        <a:rPr lang="es-ES" altLang="en-US"/>
                        <a:t>Funciones</a:t>
                      </a:r>
                      <a:endParaRPr lang="es-ES" altLang="en-US"/>
                    </a:p>
                  </a:txBody>
                  <a:tcPr>
                    <a:solidFill>
                      <a:schemeClr val="accent2">
                        <a:lumMod val="60000"/>
                        <a:lumOff val="40000"/>
                      </a:schemeClr>
                    </a:solidFill>
                  </a:tcPr>
                </a:tc>
                <a:tc>
                  <a:txBody>
                    <a:bodyPr/>
                    <a:p>
                      <a:pPr>
                        <a:buNone/>
                      </a:pPr>
                      <a:r>
                        <a:rPr lang="es-ES" altLang="en-US"/>
                        <a:t>Responsabilidades</a:t>
                      </a:r>
                      <a:endParaRPr lang="es-ES" altLang="en-US"/>
                    </a:p>
                  </a:txBody>
                  <a:tcPr>
                    <a:solidFill>
                      <a:schemeClr val="accent2">
                        <a:lumMod val="60000"/>
                        <a:lumOff val="40000"/>
                      </a:schemeClr>
                    </a:solidFill>
                  </a:tcPr>
                </a:tc>
              </a:tr>
              <a:tr h="4500245">
                <a:tc>
                  <a:txBody>
                    <a:bodyPr/>
                    <a:p>
                      <a:pPr>
                        <a:buNone/>
                      </a:pPr>
                      <a:r>
                        <a:rPr lang="es-ES" altLang="en-US"/>
                        <a:t>Product Managment</a:t>
                      </a:r>
                      <a:endParaRPr lang="es-ES" altLang="en-US"/>
                    </a:p>
                  </a:txBody>
                  <a:tcPr/>
                </a:tc>
                <a:tc>
                  <a:txBody>
                    <a:bodyPr/>
                    <a:p>
                      <a:pPr>
                        <a:buNone/>
                      </a:pPr>
                      <a:r>
                        <a:rPr lang="es-ES" altLang="en-US"/>
                        <a:t>Es  el responsable de canalizar las necesidades del negocio a nivel de programa, y quien prioriza las features con base en el valor del negocio asignado por los Business Owners y su conocimiento.</a:t>
                      </a:r>
                      <a:endParaRPr lang="es-ES" altLang="en-US"/>
                    </a:p>
                  </a:txBody>
                  <a:tcPr/>
                </a:tc>
                <a:tc>
                  <a:txBody>
                    <a:bodyPr/>
                    <a:p>
                      <a:pPr>
                        <a:buNone/>
                      </a:pPr>
                      <a:r>
                        <a:rPr lang="es-ES" altLang="en-US" sz="1800">
                          <a:sym typeface="+mn-ea"/>
                        </a:rPr>
                        <a:t>- Realizar el entendimiento de las features, con las diferentes áreas del negocio, incluyendo a los PO de cada Equipo.</a:t>
                      </a:r>
                      <a:endParaRPr lang="es-ES" altLang="en-US" sz="1800">
                        <a:sym typeface="+mn-ea"/>
                      </a:endParaRPr>
                    </a:p>
                    <a:p>
                      <a:pPr>
                        <a:buNone/>
                      </a:pPr>
                      <a:r>
                        <a:rPr lang="es-ES" altLang="en-US" sz="1800">
                          <a:sym typeface="+mn-ea"/>
                        </a:rPr>
                        <a:t>- Crear, mantener y gestionar el backlog del programa.</a:t>
                      </a:r>
                      <a:endParaRPr lang="es-ES" altLang="en-US" sz="1800">
                        <a:sym typeface="+mn-ea"/>
                      </a:endParaRPr>
                    </a:p>
                    <a:p>
                      <a:pPr>
                        <a:buNone/>
                      </a:pPr>
                      <a:r>
                        <a:rPr lang="es-ES" altLang="en-US" sz="1800">
                          <a:sym typeface="+mn-ea"/>
                        </a:rPr>
                        <a:t>-Priorizar con base en el valor del negocio.</a:t>
                      </a:r>
                      <a:endParaRPr lang="es-ES" altLang="en-US" sz="1800">
                        <a:sym typeface="+mn-ea"/>
                      </a:endParaRPr>
                    </a:p>
                    <a:p>
                      <a:pPr>
                        <a:buNone/>
                      </a:pPr>
                      <a:r>
                        <a:rPr lang="es-ES" altLang="en-US" sz="1800">
                          <a:sym typeface="+mn-ea"/>
                        </a:rPr>
                        <a:t>- Acompañar a los product owners en la implementación del producto, para aclarar dudas.</a:t>
                      </a:r>
                      <a:endParaRPr lang="es-ES" altLang="en-US" sz="1800">
                        <a:sym typeface="+mn-ea"/>
                      </a:endParaRPr>
                    </a:p>
                    <a:p>
                      <a:pPr>
                        <a:buNone/>
                      </a:pPr>
                      <a:r>
                        <a:rPr lang="es-ES" altLang="en-US" sz="1800">
                          <a:sym typeface="+mn-ea"/>
                        </a:rPr>
                        <a:t>-Escribir las Features, donde se especifique de  forma clara y completa,  las funcionalidades solicitadas  y la hipótesis que se quieren probar.</a:t>
                      </a:r>
                      <a:endParaRPr lang="es-ES" altLang="en-US" sz="1800">
                        <a:sym typeface="+mn-ea"/>
                      </a:endParaRPr>
                    </a:p>
                    <a:p>
                      <a:pPr>
                        <a:buNone/>
                      </a:pPr>
                      <a:r>
                        <a:rPr lang="es-ES" altLang="en-US" sz="1800">
                          <a:sym typeface="+mn-ea"/>
                        </a:rPr>
                        <a:t>- Velar que los objetivos de los PI, se encuentren alineados con los objetivos de la organización.</a:t>
                      </a:r>
                      <a:endParaRPr lang="es-ES" altLang="en-US" sz="1800">
                        <a:sym typeface="+mn-ea"/>
                      </a:endParaRPr>
                    </a:p>
                    <a:p>
                      <a:pPr>
                        <a:buNone/>
                      </a:pPr>
                      <a:r>
                        <a:rPr lang="es-ES" altLang="en-US" sz="1800">
                          <a:sym typeface="+mn-ea"/>
                        </a:rPr>
                        <a:t>-Guiar a los Business Owner es la asignación de valor de cada feature.</a:t>
                      </a:r>
                      <a:endParaRPr lang="es-ES" altLang="en-US" sz="1800">
                        <a:sym typeface="+mn-ea"/>
                      </a:endParaRPr>
                    </a:p>
                  </a:txBody>
                  <a:tcPr/>
                </a:tc>
                <a:tc>
                  <a:txBody>
                    <a:bodyPr/>
                    <a:p>
                      <a:pPr>
                        <a:buNone/>
                      </a:pPr>
                      <a:r>
                        <a:rPr lang="es-ES" altLang="en-US"/>
                        <a:t>- Apoyar el PI planning, siendo un canalizador de las necesidades los Business Owners, a través del uso de habilidades de negociación y comunicación.</a:t>
                      </a:r>
                      <a:endParaRPr lang="es-ES" altLang="en-US"/>
                    </a:p>
                    <a:p>
                      <a:pPr>
                        <a:buNone/>
                      </a:pPr>
                      <a:r>
                        <a:rPr lang="es-ES" altLang="en-US"/>
                        <a:t>- Facilitar la reunión  de sincronización de los Product Owners.</a:t>
                      </a:r>
                      <a:endParaRPr lang="es-ES" altLang="en-US"/>
                    </a:p>
                    <a:p>
                      <a:pPr>
                        <a:buNone/>
                      </a:pPr>
                      <a:r>
                        <a:rPr lang="es-ES" altLang="en-US"/>
                        <a:t>- Asistir y aportar en lo eventos donde se requiera su participación.</a:t>
                      </a:r>
                      <a:endParaRPr lang="es-ES" altLang="en-US"/>
                    </a:p>
                    <a:p>
                      <a:pPr>
                        <a:buNone/>
                      </a:pPr>
                      <a:r>
                        <a:rPr lang="es-ES" altLang="en-US"/>
                        <a:t>-  Mantener el Backlog de programa, siempre visible y actualizado para el equipo.</a:t>
                      </a:r>
                      <a:endParaRPr lang="es-ES" altLang="en-US"/>
                    </a:p>
                    <a:p>
                      <a:pPr>
                        <a:buNone/>
                      </a:pPr>
                      <a:r>
                        <a:rPr lang="es-ES" altLang="en-US"/>
                        <a:t>- Gestionar riesgos a nivel de programa junto con el RTE,</a:t>
                      </a:r>
                      <a:endParaRPr lang="es-ES" altLang="en-US"/>
                    </a:p>
                  </a:txBody>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714875"/>
        </p:xfrm>
        <a:graphic>
          <a:graphicData uri="http://schemas.openxmlformats.org/drawingml/2006/table">
            <a:tbl>
              <a:tblPr firstRow="1" bandRow="1">
                <a:tableStyleId>{5C22544A-7EE6-4342-B048-85BDC9FD1C3A}</a:tableStyleId>
              </a:tblPr>
              <a:tblGrid>
                <a:gridCol w="1315085"/>
                <a:gridCol w="4451985"/>
                <a:gridCol w="2468880"/>
                <a:gridCol w="2787650"/>
              </a:tblGrid>
              <a:tr h="403225">
                <a:tc>
                  <a:txBody>
                    <a:bodyPr/>
                    <a:p>
                      <a:pPr>
                        <a:buNone/>
                      </a:pPr>
                      <a:r>
                        <a:rPr lang="es-ES" altLang="en-US"/>
                        <a:t>Rol</a:t>
                      </a:r>
                      <a:endParaRPr lang="es-ES" altLang="en-US"/>
                    </a:p>
                  </a:txBody>
                  <a:tcPr>
                    <a:solidFill>
                      <a:schemeClr val="accent2">
                        <a:lumMod val="60000"/>
                        <a:lumOff val="40000"/>
                      </a:schemeClr>
                    </a:solidFill>
                  </a:tcPr>
                </a:tc>
                <a:tc>
                  <a:txBody>
                    <a:bodyPr/>
                    <a:p>
                      <a:pPr>
                        <a:buNone/>
                      </a:pPr>
                      <a:r>
                        <a:rPr lang="es-ES" altLang="en-US"/>
                        <a:t>Descripción</a:t>
                      </a:r>
                      <a:endParaRPr lang="es-ES" altLang="en-US"/>
                    </a:p>
                  </a:txBody>
                  <a:tcPr>
                    <a:solidFill>
                      <a:schemeClr val="accent2">
                        <a:lumMod val="60000"/>
                        <a:lumOff val="40000"/>
                      </a:schemeClr>
                    </a:solidFill>
                  </a:tcPr>
                </a:tc>
                <a:tc>
                  <a:txBody>
                    <a:bodyPr/>
                    <a:p>
                      <a:pPr>
                        <a:buNone/>
                      </a:pPr>
                      <a:r>
                        <a:rPr lang="es-ES" altLang="en-US"/>
                        <a:t>Funciones</a:t>
                      </a:r>
                      <a:endParaRPr lang="es-ES" altLang="en-US"/>
                    </a:p>
                  </a:txBody>
                  <a:tcPr>
                    <a:solidFill>
                      <a:schemeClr val="accent2">
                        <a:lumMod val="60000"/>
                        <a:lumOff val="40000"/>
                      </a:schemeClr>
                    </a:solidFill>
                  </a:tcPr>
                </a:tc>
                <a:tc>
                  <a:txBody>
                    <a:bodyPr/>
                    <a:p>
                      <a:pPr>
                        <a:buNone/>
                      </a:pPr>
                      <a:r>
                        <a:rPr lang="es-ES" altLang="en-US"/>
                        <a:t>Responsabilidades</a:t>
                      </a:r>
                      <a:endParaRPr lang="es-ES" altLang="en-US"/>
                    </a:p>
                  </a:txBody>
                  <a:tcPr>
                    <a:solidFill>
                      <a:schemeClr val="accent2">
                        <a:lumMod val="60000"/>
                        <a:lumOff val="40000"/>
                      </a:schemeClr>
                    </a:solidFill>
                  </a:tcPr>
                </a:tc>
              </a:tr>
              <a:tr h="1442720">
                <a:tc>
                  <a:txBody>
                    <a:bodyPr/>
                    <a:p>
                      <a:pPr>
                        <a:buNone/>
                      </a:pPr>
                      <a:r>
                        <a:rPr lang="es-ES" altLang="en-US" sz="1800">
                          <a:sym typeface="+mn-ea"/>
                        </a:rPr>
                        <a:t>RTE</a:t>
                      </a:r>
                      <a:endParaRPr lang="es-ES" altLang="en-US" sz="1800">
                        <a:sym typeface="+mn-ea"/>
                      </a:endParaRPr>
                    </a:p>
                    <a:p>
                      <a:pPr>
                        <a:buNone/>
                      </a:pPr>
                      <a:endParaRPr lang="es-ES" altLang="en-US"/>
                    </a:p>
                  </a:txBody>
                  <a:tcPr/>
                </a:tc>
                <a:tc>
                  <a:txBody>
                    <a:bodyPr/>
                    <a:p>
                      <a:pPr>
                        <a:buNone/>
                      </a:pPr>
                      <a:endParaRPr lang="es-ES" altLang="en-US"/>
                    </a:p>
                  </a:txBody>
                  <a:tcPr/>
                </a:tc>
                <a:tc>
                  <a:txBody>
                    <a:bodyPr/>
                    <a:p>
                      <a:pPr>
                        <a:buNone/>
                      </a:pPr>
                      <a:endParaRPr lang="es-ES" altLang="en-US"/>
                    </a:p>
                  </a:txBody>
                  <a:tcPr/>
                </a:tc>
                <a:tc>
                  <a:txBody>
                    <a:bodyPr/>
                    <a:p>
                      <a:pPr>
                        <a:buNone/>
                      </a:pPr>
                      <a:endParaRPr lang="es-ES" altLang="en-US"/>
                    </a:p>
                  </a:txBody>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714875"/>
        </p:xfrm>
        <a:graphic>
          <a:graphicData uri="http://schemas.openxmlformats.org/drawingml/2006/table">
            <a:tbl>
              <a:tblPr firstRow="1" bandRow="1">
                <a:tableStyleId>{5C22544A-7EE6-4342-B048-85BDC9FD1C3A}</a:tableStyleId>
              </a:tblPr>
              <a:tblGrid>
                <a:gridCol w="1315085"/>
                <a:gridCol w="4451985"/>
                <a:gridCol w="2468880"/>
                <a:gridCol w="2787650"/>
              </a:tblGrid>
              <a:tr h="403225">
                <a:tc>
                  <a:txBody>
                    <a:bodyPr/>
                    <a:p>
                      <a:pPr>
                        <a:buNone/>
                      </a:pPr>
                      <a:r>
                        <a:rPr lang="es-ES" altLang="en-US"/>
                        <a:t>Rol</a:t>
                      </a:r>
                      <a:endParaRPr lang="es-ES" altLang="en-US"/>
                    </a:p>
                  </a:txBody>
                  <a:tcPr>
                    <a:solidFill>
                      <a:schemeClr val="accent2">
                        <a:lumMod val="60000"/>
                        <a:lumOff val="40000"/>
                      </a:schemeClr>
                    </a:solidFill>
                  </a:tcPr>
                </a:tc>
                <a:tc>
                  <a:txBody>
                    <a:bodyPr/>
                    <a:p>
                      <a:pPr>
                        <a:buNone/>
                      </a:pPr>
                      <a:r>
                        <a:rPr lang="es-ES" altLang="en-US"/>
                        <a:t>Descripción</a:t>
                      </a:r>
                      <a:endParaRPr lang="es-ES" altLang="en-US"/>
                    </a:p>
                  </a:txBody>
                  <a:tcPr>
                    <a:solidFill>
                      <a:schemeClr val="accent2">
                        <a:lumMod val="60000"/>
                        <a:lumOff val="40000"/>
                      </a:schemeClr>
                    </a:solidFill>
                  </a:tcPr>
                </a:tc>
                <a:tc>
                  <a:txBody>
                    <a:bodyPr/>
                    <a:p>
                      <a:pPr>
                        <a:buNone/>
                      </a:pPr>
                      <a:r>
                        <a:rPr lang="es-ES" altLang="en-US"/>
                        <a:t>Funciones</a:t>
                      </a:r>
                      <a:endParaRPr lang="es-ES" altLang="en-US"/>
                    </a:p>
                  </a:txBody>
                  <a:tcPr>
                    <a:solidFill>
                      <a:schemeClr val="accent2">
                        <a:lumMod val="60000"/>
                        <a:lumOff val="40000"/>
                      </a:schemeClr>
                    </a:solidFill>
                  </a:tcPr>
                </a:tc>
                <a:tc>
                  <a:txBody>
                    <a:bodyPr/>
                    <a:p>
                      <a:pPr>
                        <a:buNone/>
                      </a:pPr>
                      <a:r>
                        <a:rPr lang="es-ES" altLang="en-US"/>
                        <a:t>Responsabilidades</a:t>
                      </a:r>
                      <a:endParaRPr lang="es-ES" altLang="en-US"/>
                    </a:p>
                  </a:txBody>
                  <a:tcPr>
                    <a:solidFill>
                      <a:schemeClr val="accent2">
                        <a:lumMod val="60000"/>
                        <a:lumOff val="40000"/>
                      </a:schemeClr>
                    </a:solidFill>
                  </a:tcPr>
                </a:tc>
              </a:tr>
              <a:tr h="2025650">
                <a:tc>
                  <a:txBody>
                    <a:bodyPr/>
                    <a:p>
                      <a:pPr>
                        <a:buNone/>
                      </a:pPr>
                      <a:r>
                        <a:rPr lang="es-ES" altLang="en-US"/>
                        <a:t>System and Solution Architect/Engineering</a:t>
                      </a:r>
                      <a:endParaRPr lang="es-ES" altLang="en-US"/>
                    </a:p>
                  </a:txBody>
                  <a:tcPr/>
                </a:tc>
                <a:tc>
                  <a:txBody>
                    <a:bodyPr/>
                    <a:p>
                      <a:pPr>
                        <a:buNone/>
                      </a:pPr>
                      <a:endParaRPr lang="es-ES" altLang="en-US"/>
                    </a:p>
                  </a:txBody>
                  <a:tcPr/>
                </a:tc>
                <a:tc>
                  <a:txBody>
                    <a:bodyPr/>
                    <a:p>
                      <a:pPr>
                        <a:buNone/>
                      </a:pPr>
                      <a:endParaRPr lang="es-ES" altLang="en-US"/>
                    </a:p>
                  </a:txBody>
                  <a:tcPr/>
                </a:tc>
                <a:tc>
                  <a:txBody>
                    <a:bodyPr/>
                    <a:p>
                      <a:pPr>
                        <a:buNone/>
                      </a:pPr>
                      <a:endParaRPr lang="es-ES" altLang="en-US"/>
                    </a:p>
                  </a:txBody>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Principios  Safe</a:t>
            </a:r>
            <a:endParaRPr lang="es-ES" sz="3200" b="1" dirty="0">
              <a:solidFill>
                <a:srgbClr val="AD198D"/>
              </a:solidFill>
              <a:latin typeface="Candara" panose="020E0502030303020204" pitchFamily="34" charset="0"/>
            </a:endParaRP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endParaRPr lang="es-ES" altLang="en-US"/>
          </a:p>
          <a:p>
            <a:pPr algn="just"/>
            <a:r>
              <a:rPr lang="es-ES" altLang="en-US"/>
              <a:t>2.  Aplique el pensamiento Sistémico</a:t>
            </a:r>
            <a:endParaRPr lang="es-ES" altLang="en-US"/>
          </a:p>
          <a:p>
            <a:pPr algn="just"/>
            <a:r>
              <a:rPr lang="es-ES" altLang="en-US"/>
              <a:t>3. Asuma variabilidad, preserve opciones.</a:t>
            </a:r>
            <a:endParaRPr lang="es-ES" altLang="en-US"/>
          </a:p>
          <a:p>
            <a:pPr algn="just"/>
            <a:r>
              <a:rPr lang="es-ES" altLang="en-US"/>
              <a:t>4. Construya incrementalmente con ciclos de aprendizaje rápido e integrados.</a:t>
            </a:r>
            <a:endParaRPr lang="es-ES" altLang="en-US"/>
          </a:p>
          <a:p>
            <a:pPr algn="just"/>
            <a:r>
              <a:rPr lang="es-ES" altLang="en-US"/>
              <a:t>5.Base los hitos en la evaluación objetiva de los sistemas de trabajo</a:t>
            </a:r>
            <a:endParaRPr lang="es-ES" altLang="en-US"/>
          </a:p>
          <a:p>
            <a:pPr algn="just"/>
            <a:r>
              <a:rPr lang="es-ES" altLang="en-US"/>
              <a:t>6.Visualice y limite WIP, reduzca los tamaños de lote y administre las longitudes de cola</a:t>
            </a:r>
            <a:endParaRPr lang="es-ES" altLang="en-US"/>
          </a:p>
          <a:p>
            <a:pPr algn="just"/>
            <a:r>
              <a:rPr lang="es-ES" altLang="en-US"/>
              <a:t>7.Aplicar cadencia, sincronizar con planeación  cruzada de dominios</a:t>
            </a:r>
            <a:endParaRPr lang="es-ES" altLang="en-US"/>
          </a:p>
          <a:p>
            <a:pPr algn="just"/>
            <a:r>
              <a:rPr lang="es-ES" altLang="en-US"/>
              <a:t>8.Desbloquear la motivación intrínseca de los trabajadores del conocimiento.</a:t>
            </a:r>
            <a:endParaRPr lang="es-ES" altLang="en-US"/>
          </a:p>
          <a:p>
            <a:pPr algn="just"/>
            <a:r>
              <a:rPr lang="es-ES" altLang="en-US"/>
              <a:t>9.Descentraliza la Toma de decisiones.</a:t>
            </a:r>
            <a:endParaRPr lang="es-ES" altLang="en-US"/>
          </a:p>
          <a:p>
            <a:pPr algn="just"/>
            <a:endParaRPr lang="es-ES" altLang="en-US"/>
          </a:p>
        </p:txBody>
      </p:sp>
      <p:pic>
        <p:nvPicPr>
          <p:cNvPr id="9" name="Marcador de posición de contenido 8"/>
          <p:cNvPicPr>
            <a:picLocks noGrp="1" noChangeAspect="1"/>
          </p:cNvPicPr>
          <p:nvPr>
            <p:ph idx="1"/>
          </p:nvPr>
        </p:nvPicPr>
        <p:blipFill>
          <a:blip r:embed="rId1"/>
          <a:stretch>
            <a:fillRect/>
          </a:stretch>
        </p:blipFill>
        <p:spPr>
          <a:xfrm>
            <a:off x="6736715" y="4292600"/>
            <a:ext cx="4201795" cy="20612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714875"/>
        </p:xfrm>
        <a:graphic>
          <a:graphicData uri="http://schemas.openxmlformats.org/drawingml/2006/table">
            <a:tbl>
              <a:tblPr firstRow="1" bandRow="1">
                <a:tableStyleId>{5C22544A-7EE6-4342-B048-85BDC9FD1C3A}</a:tableStyleId>
              </a:tblPr>
              <a:tblGrid>
                <a:gridCol w="1315085"/>
                <a:gridCol w="4451985"/>
                <a:gridCol w="2468880"/>
                <a:gridCol w="2787650"/>
              </a:tblGrid>
              <a:tr h="403225">
                <a:tc>
                  <a:txBody>
                    <a:bodyPr/>
                    <a:p>
                      <a:pPr>
                        <a:buNone/>
                      </a:pPr>
                      <a:r>
                        <a:rPr lang="es-ES" altLang="en-US"/>
                        <a:t>Rol</a:t>
                      </a:r>
                      <a:endParaRPr lang="es-ES" altLang="en-US"/>
                    </a:p>
                  </a:txBody>
                  <a:tcPr>
                    <a:solidFill>
                      <a:schemeClr val="accent2">
                        <a:lumMod val="60000"/>
                        <a:lumOff val="40000"/>
                      </a:schemeClr>
                    </a:solidFill>
                  </a:tcPr>
                </a:tc>
                <a:tc>
                  <a:txBody>
                    <a:bodyPr/>
                    <a:p>
                      <a:pPr>
                        <a:buNone/>
                      </a:pPr>
                      <a:r>
                        <a:rPr lang="es-ES" altLang="en-US"/>
                        <a:t>Descripción</a:t>
                      </a:r>
                      <a:endParaRPr lang="es-ES" altLang="en-US"/>
                    </a:p>
                  </a:txBody>
                  <a:tcPr>
                    <a:solidFill>
                      <a:schemeClr val="accent2">
                        <a:lumMod val="60000"/>
                        <a:lumOff val="40000"/>
                      </a:schemeClr>
                    </a:solidFill>
                  </a:tcPr>
                </a:tc>
                <a:tc>
                  <a:txBody>
                    <a:bodyPr/>
                    <a:p>
                      <a:pPr>
                        <a:buNone/>
                      </a:pPr>
                      <a:r>
                        <a:rPr lang="es-ES" altLang="en-US"/>
                        <a:t>Funciones</a:t>
                      </a:r>
                      <a:endParaRPr lang="es-ES" altLang="en-US"/>
                    </a:p>
                  </a:txBody>
                  <a:tcPr>
                    <a:solidFill>
                      <a:schemeClr val="accent2">
                        <a:lumMod val="60000"/>
                        <a:lumOff val="40000"/>
                      </a:schemeClr>
                    </a:solidFill>
                  </a:tcPr>
                </a:tc>
                <a:tc>
                  <a:txBody>
                    <a:bodyPr/>
                    <a:p>
                      <a:pPr>
                        <a:buNone/>
                      </a:pPr>
                      <a:r>
                        <a:rPr lang="es-ES" altLang="en-US"/>
                        <a:t>Responsabilidades</a:t>
                      </a:r>
                      <a:endParaRPr lang="es-ES" altLang="en-US"/>
                    </a:p>
                  </a:txBody>
                  <a:tcPr>
                    <a:solidFill>
                      <a:schemeClr val="accent2">
                        <a:lumMod val="60000"/>
                        <a:lumOff val="40000"/>
                      </a:schemeClr>
                    </a:solidFill>
                  </a:tcPr>
                </a:tc>
              </a:tr>
              <a:tr h="2025650">
                <a:tc>
                  <a:txBody>
                    <a:bodyPr/>
                    <a:p>
                      <a:pPr>
                        <a:buNone/>
                      </a:pPr>
                      <a:r>
                        <a:rPr lang="es-ES" altLang="en-US"/>
                        <a:t>Business Owner</a:t>
                      </a:r>
                      <a:endParaRPr lang="es-ES" altLang="en-US"/>
                    </a:p>
                  </a:txBody>
                  <a:tcPr/>
                </a:tc>
                <a:tc>
                  <a:txBody>
                    <a:bodyPr/>
                    <a:p>
                      <a:pPr>
                        <a:buNone/>
                      </a:pPr>
                      <a:endParaRPr lang="es-ES" altLang="en-US"/>
                    </a:p>
                  </a:txBody>
                  <a:tcPr/>
                </a:tc>
                <a:tc>
                  <a:txBody>
                    <a:bodyPr/>
                    <a:p>
                      <a:pPr>
                        <a:buNone/>
                      </a:pPr>
                      <a:endParaRPr lang="es-ES" altLang="en-US"/>
                    </a:p>
                  </a:txBody>
                  <a:tcPr/>
                </a:tc>
                <a:tc>
                  <a:txBody>
                    <a:bodyPr/>
                    <a:p>
                      <a:pPr>
                        <a:buNone/>
                      </a:pPr>
                      <a:endParaRPr lang="es-ES" altLang="en-US"/>
                    </a:p>
                  </a:txBody>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endParaRPr lang="es-CO" sz="4265" dirty="0">
              <a:solidFill>
                <a:srgbClr val="26478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rgbClr val="AD198D"/>
                </a:solidFill>
              </a:rPr>
              <a:t>Ceremonias o Eventos - SAFE</a:t>
            </a:r>
            <a:endParaRPr lang="es-ES" b="1" dirty="0">
              <a:solidFill>
                <a:srgbClr val="AD198D"/>
              </a:solidFill>
            </a:endParaRP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endParaRPr lang="es-ES" altLang="en-US" dirty="0"/>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endParaRPr lang="es-ES" altLang="en-US" dirty="0"/>
          </a:p>
        </p:txBody>
      </p:sp>
      <p:pic>
        <p:nvPicPr>
          <p:cNvPr id="2" name="Marcador de posición de contenido 1"/>
          <p:cNvPicPr>
            <a:picLocks noGrp="1" noChangeAspect="1"/>
          </p:cNvPicPr>
          <p:nvPr>
            <p:ph idx="1"/>
          </p:nvPr>
        </p:nvPicPr>
        <p:blipFill>
          <a:blip r:embed="rId1"/>
          <a:stretch>
            <a:fillRect/>
          </a:stretch>
        </p:blipFill>
        <p:spPr>
          <a:xfrm>
            <a:off x="1367730" y="3951214"/>
            <a:ext cx="8782947" cy="206486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endParaRPr lang="en-US" sz="800" dirty="0"/>
          </a:p>
        </p:txBody>
      </p:sp>
      <p:sp>
        <p:nvSpPr>
          <p:cNvPr id="9" name="Título 3"/>
          <p:cNvSpPr txBox="1"/>
          <p:nvPr/>
        </p:nvSpPr>
        <p:spPr>
          <a:xfrm>
            <a:off x="645564" y="70277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Inception</a:t>
            </a:r>
            <a:endParaRPr lang="es-ES" b="1" dirty="0">
              <a:solidFill>
                <a:srgbClr val="AD198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Entradas y Salidas: Inception</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7" name="AutoShape 2" descr="Related image"/>
          <p:cNvSpPr>
            <a:spLocks noChangeAspect="1" noChangeArrowheads="1"/>
          </p:cNvSpPr>
          <p:nvPr/>
        </p:nvSpPr>
        <p:spPr bwMode="auto">
          <a:xfrm>
            <a:off x="6625989" y="37406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 name="Cheurón 3"/>
          <p:cNvSpPr/>
          <p:nvPr/>
        </p:nvSpPr>
        <p:spPr>
          <a:xfrm>
            <a:off x="828675" y="210883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endParaRPr lang="es-ES" altLang="en-US" dirty="0"/>
          </a:p>
        </p:txBody>
      </p:sp>
      <p:sp>
        <p:nvSpPr>
          <p:cNvPr id="5" name="Cheurón 4"/>
          <p:cNvSpPr/>
          <p:nvPr/>
        </p:nvSpPr>
        <p:spPr>
          <a:xfrm>
            <a:off x="828675" y="3041650"/>
            <a:ext cx="2618105" cy="9353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endParaRPr lang="es-ES" altLang="en-US" dirty="0"/>
          </a:p>
        </p:txBody>
      </p:sp>
      <p:sp>
        <p:nvSpPr>
          <p:cNvPr id="7" name="Cheurón 6"/>
          <p:cNvSpPr/>
          <p:nvPr/>
        </p:nvSpPr>
        <p:spPr>
          <a:xfrm>
            <a:off x="828675" y="397700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Business Case</a:t>
            </a:r>
            <a:endParaRPr lang="es-ES" altLang="en-US"/>
          </a:p>
        </p:txBody>
      </p:sp>
      <p:sp>
        <p:nvSpPr>
          <p:cNvPr id="13" name="Cheurón 12"/>
          <p:cNvSpPr/>
          <p:nvPr/>
        </p:nvSpPr>
        <p:spPr>
          <a:xfrm>
            <a:off x="4318635" y="2687320"/>
            <a:ext cx="2847340" cy="135826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INCEPTION</a:t>
            </a:r>
            <a:endParaRPr lang="es-ES" altLang="en-US"/>
          </a:p>
        </p:txBody>
      </p:sp>
      <p:sp>
        <p:nvSpPr>
          <p:cNvPr id="14" name="Cheurón 13"/>
          <p:cNvSpPr/>
          <p:nvPr/>
        </p:nvSpPr>
        <p:spPr>
          <a:xfrm>
            <a:off x="7872095" y="1091565"/>
            <a:ext cx="2360930" cy="76962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endParaRPr lang="es-ES" altLang="en-US" dirty="0"/>
          </a:p>
        </p:txBody>
      </p:sp>
      <p:sp>
        <p:nvSpPr>
          <p:cNvPr id="16" name="Cheurón 15"/>
          <p:cNvSpPr/>
          <p:nvPr/>
        </p:nvSpPr>
        <p:spPr>
          <a:xfrm>
            <a:off x="7872095" y="186118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Arquitectura Base</a:t>
            </a:r>
            <a:endParaRPr lang="es-ES" altLang="en-US"/>
          </a:p>
        </p:txBody>
      </p:sp>
      <p:sp>
        <p:nvSpPr>
          <p:cNvPr id="20" name="Cheurón 19"/>
          <p:cNvSpPr/>
          <p:nvPr/>
        </p:nvSpPr>
        <p:spPr>
          <a:xfrm>
            <a:off x="7872095" y="257365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ym typeface="+mn-ea"/>
            </a:endParaRPr>
          </a:p>
          <a:p>
            <a:pPr algn="ctr"/>
            <a:r>
              <a:rPr lang="es-ES" altLang="en-US">
                <a:sym typeface="+mn-ea"/>
              </a:rPr>
              <a:t>Mapa de Stakeholders</a:t>
            </a:r>
            <a:endParaRPr lang="es-ES" altLang="en-US"/>
          </a:p>
          <a:p>
            <a:pPr algn="ctr"/>
            <a:endParaRPr lang="es-ES" altLang="en-US"/>
          </a:p>
        </p:txBody>
      </p:sp>
      <p:sp>
        <p:nvSpPr>
          <p:cNvPr id="22" name="Cheurón 21"/>
          <p:cNvSpPr/>
          <p:nvPr/>
        </p:nvSpPr>
        <p:spPr>
          <a:xfrm>
            <a:off x="7872095" y="328612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ym typeface="+mn-ea"/>
              </a:rPr>
              <a:t>Impact Mapping</a:t>
            </a:r>
            <a:endParaRPr lang="es-ES" altLang="en-US"/>
          </a:p>
        </p:txBody>
      </p:sp>
      <p:sp>
        <p:nvSpPr>
          <p:cNvPr id="24" name="Cheurón 23"/>
          <p:cNvSpPr/>
          <p:nvPr/>
        </p:nvSpPr>
        <p:spPr>
          <a:xfrm>
            <a:off x="7872095" y="399859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a:t>
            </a:r>
            <a:endParaRPr lang="es-ES" altLang="en-US"/>
          </a:p>
        </p:txBody>
      </p:sp>
      <p:sp>
        <p:nvSpPr>
          <p:cNvPr id="25" name="Cheurón 24"/>
          <p:cNvSpPr/>
          <p:nvPr/>
        </p:nvSpPr>
        <p:spPr>
          <a:xfrm>
            <a:off x="7872095" y="471106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a:t>
            </a:r>
            <a:endParaRPr lang="es-ES" altLang="en-US"/>
          </a:p>
        </p:txBody>
      </p:sp>
      <p:sp>
        <p:nvSpPr>
          <p:cNvPr id="26" name="Cheurón 25"/>
          <p:cNvSpPr/>
          <p:nvPr/>
        </p:nvSpPr>
        <p:spPr>
          <a:xfrm>
            <a:off x="7872095" y="542353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MVP</a:t>
            </a:r>
            <a:endParaRPr lang="es-ES" altLang="en-US"/>
          </a:p>
        </p:txBody>
      </p:sp>
      <p:sp>
        <p:nvSpPr>
          <p:cNvPr id="28" name="Cuadro de texto 27"/>
          <p:cNvSpPr txBox="1"/>
          <p:nvPr/>
        </p:nvSpPr>
        <p:spPr>
          <a:xfrm rot="5400000">
            <a:off x="-558800" y="3190875"/>
            <a:ext cx="2129790" cy="645160"/>
          </a:xfrm>
          <a:prstGeom prst="rect">
            <a:avLst/>
          </a:prstGeom>
          <a:noFill/>
        </p:spPr>
        <p:txBody>
          <a:bodyPr wrap="square" rtlCol="0">
            <a:spAutoFit/>
          </a:bodyPr>
          <a:lstStyle/>
          <a:p>
            <a:pPr algn="ctr"/>
            <a:r>
              <a:rPr lang="es-ES" altLang="en-US" sz="3600" b="1">
                <a:solidFill>
                  <a:schemeClr val="accent3"/>
                </a:solidFill>
                <a:effectLst/>
                <a:sym typeface="+mn-ea"/>
              </a:rPr>
              <a:t>Entradas</a:t>
            </a:r>
            <a:endParaRPr lang="es-ES" altLang="en-US" sz="3600" b="1">
              <a:solidFill>
                <a:schemeClr val="accent3"/>
              </a:solidFill>
              <a:effectLst/>
            </a:endParaRPr>
          </a:p>
        </p:txBody>
      </p:sp>
      <p:sp>
        <p:nvSpPr>
          <p:cNvPr id="29" name="Cuadro de texto 28"/>
          <p:cNvSpPr txBox="1"/>
          <p:nvPr/>
        </p:nvSpPr>
        <p:spPr>
          <a:xfrm rot="5400000">
            <a:off x="9912350" y="3305810"/>
            <a:ext cx="1901825" cy="645160"/>
          </a:xfrm>
          <a:prstGeom prst="rect">
            <a:avLst/>
          </a:prstGeom>
          <a:noFill/>
        </p:spPr>
        <p:txBody>
          <a:bodyPr wrap="square" rtlCol="0">
            <a:spAutoFit/>
          </a:bodyPr>
          <a:lstStyle/>
          <a:p>
            <a:pPr algn="ctr"/>
            <a:r>
              <a:rPr lang="es-ES" altLang="en-US" sz="3600" b="1">
                <a:solidFill>
                  <a:schemeClr val="accent3"/>
                </a:solidFill>
                <a:effectLst/>
              </a:rPr>
              <a:t>Salidas</a:t>
            </a:r>
            <a:endParaRPr lang="es-ES" altLang="en-US" sz="3600" b="1">
              <a:solidFill>
                <a:schemeClr val="accent3"/>
              </a:solidFill>
              <a:effectLst/>
            </a:endParaRPr>
          </a:p>
        </p:txBody>
      </p:sp>
      <p:sp>
        <p:nvSpPr>
          <p:cNvPr id="31" name="Cuadro de texto 30"/>
          <p:cNvSpPr txBox="1"/>
          <p:nvPr/>
        </p:nvSpPr>
        <p:spPr>
          <a:xfrm>
            <a:off x="424498" y="5314566"/>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endParaRPr lang="es-ES" altLang="en-US"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1289512" y="5276265"/>
            <a:ext cx="9940455"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1310640" y="2571187"/>
            <a:ext cx="9940456"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1310640" y="1429071"/>
            <a:ext cx="9970326"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rPr>
              <a:t>Marco de metodología Ágil:  </a:t>
            </a:r>
            <a:r>
              <a:rPr lang="es-ES" b="1" dirty="0" err="1">
                <a:solidFill>
                  <a:srgbClr val="AD198D"/>
                </a:solidFill>
              </a:rPr>
              <a:t>Inception</a:t>
            </a:r>
            <a:endParaRPr lang="es-CO" b="1" dirty="0">
              <a:solidFill>
                <a:srgbClr val="AD198D"/>
              </a:solidFill>
            </a:endParaRPr>
          </a:p>
        </p:txBody>
      </p:sp>
      <p:grpSp>
        <p:nvGrpSpPr>
          <p:cNvPr id="101" name="Grupo 100"/>
          <p:cNvGrpSpPr/>
          <p:nvPr/>
        </p:nvGrpSpPr>
        <p:grpSpPr>
          <a:xfrm>
            <a:off x="1575563" y="1854413"/>
            <a:ext cx="1432300" cy="430887"/>
            <a:chOff x="1575563" y="1854413"/>
            <a:chExt cx="1432300" cy="430887"/>
          </a:xfrm>
        </p:grpSpPr>
        <p:pic>
          <p:nvPicPr>
            <p:cNvPr id="3" name="Imagen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3" name="Grupo 102"/>
          <p:cNvGrpSpPr/>
          <p:nvPr/>
        </p:nvGrpSpPr>
        <p:grpSpPr>
          <a:xfrm>
            <a:off x="3189653" y="1889202"/>
            <a:ext cx="1931830" cy="430887"/>
            <a:chOff x="3189653" y="1889202"/>
            <a:chExt cx="1931830" cy="430887"/>
          </a:xfrm>
        </p:grpSpPr>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3" name="Grupo 22"/>
          <p:cNvGrpSpPr/>
          <p:nvPr/>
        </p:nvGrpSpPr>
        <p:grpSpPr>
          <a:xfrm>
            <a:off x="1555497" y="3064787"/>
            <a:ext cx="1486905" cy="400110"/>
            <a:chOff x="741273" y="2739165"/>
            <a:chExt cx="1486905" cy="400110"/>
          </a:xfrm>
        </p:grpSpPr>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4" name="Grupo 23"/>
          <p:cNvGrpSpPr/>
          <p:nvPr/>
        </p:nvGrpSpPr>
        <p:grpSpPr>
          <a:xfrm>
            <a:off x="3194294" y="2954786"/>
            <a:ext cx="1670003" cy="553998"/>
            <a:chOff x="2997930" y="2597512"/>
            <a:chExt cx="1670003" cy="553998"/>
          </a:xfrm>
        </p:grpSpPr>
        <p:pic>
          <p:nvPicPr>
            <p:cNvPr id="15" name="Imagen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969518" y="3050439"/>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584195" y="3087798"/>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840547" y="3091458"/>
            <a:ext cx="1425196" cy="430887"/>
            <a:chOff x="3984348" y="2840784"/>
            <a:chExt cx="1425196" cy="430887"/>
          </a:xfrm>
        </p:grpSpPr>
        <p:pic>
          <p:nvPicPr>
            <p:cNvPr id="28" name="Imagen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555000" y="3747627"/>
            <a:ext cx="1150686" cy="400110"/>
            <a:chOff x="5177721" y="2663027"/>
            <a:chExt cx="1150686" cy="400110"/>
          </a:xfrm>
        </p:grpSpPr>
        <p:pic>
          <p:nvPicPr>
            <p:cNvPr id="33" name="Imagen 32"/>
            <p:cNvPicPr>
              <a:picLocks noChangeAspect="1"/>
            </p:cNvPicPr>
            <p:nvPr/>
          </p:nvPicPr>
          <p:blipFill rotWithShape="1">
            <a:blip r:embed="rId8">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925756" y="3695477"/>
            <a:ext cx="1299459" cy="357611"/>
            <a:chOff x="6402758" y="2579465"/>
            <a:chExt cx="1127639" cy="357611"/>
          </a:xfrm>
        </p:grpSpPr>
        <p:pic>
          <p:nvPicPr>
            <p:cNvPr id="37" name="Imagen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4402602" y="3684734"/>
            <a:ext cx="1159299" cy="421805"/>
            <a:chOff x="7486944" y="3002886"/>
            <a:chExt cx="1159299" cy="421805"/>
          </a:xfrm>
        </p:grpSpPr>
        <p:pic>
          <p:nvPicPr>
            <p:cNvPr id="40" name="Imagen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739158" y="3682974"/>
            <a:ext cx="1088232" cy="400110"/>
            <a:chOff x="7942307" y="3502214"/>
            <a:chExt cx="1088232" cy="400110"/>
          </a:xfrm>
        </p:grpSpPr>
        <p:pic>
          <p:nvPicPr>
            <p:cNvPr id="43" name="Imagen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964787" y="3711886"/>
            <a:ext cx="1453371" cy="400110"/>
            <a:chOff x="8274060" y="3979847"/>
            <a:chExt cx="1140109" cy="400110"/>
          </a:xfrm>
        </p:grpSpPr>
        <p:pic>
          <p:nvPicPr>
            <p:cNvPr id="47" name="Imagen 46"/>
            <p:cNvPicPr>
              <a:picLocks noChangeAspect="1"/>
            </p:cNvPicPr>
            <p:nvPr/>
          </p:nvPicPr>
          <p:blipFill rotWithShape="1">
            <a:blip r:embed="rId12">
              <a:clrChange>
                <a:clrFrom>
                  <a:srgbClr val="FDFDFD"/>
                </a:clrFrom>
                <a:clrTo>
                  <a:srgbClr val="FDFDFD">
                    <a:alpha val="0"/>
                  </a:srgbClr>
                </a:clrTo>
              </a:clrChange>
              <a:extLst>
                <a:ext uri="{BEBA8EAE-BF5A-486C-A8C5-ECC9F3942E4B}">
                  <a14:imgProps xmlns:a14="http://schemas.microsoft.com/office/drawing/2010/main">
                    <a14:imgLayer r:embed="rId13">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8438582" y="3711886"/>
            <a:ext cx="1654322" cy="400110"/>
            <a:chOff x="8460484" y="4528024"/>
            <a:chExt cx="1262636" cy="400110"/>
          </a:xfrm>
        </p:grpSpPr>
        <p:pic>
          <p:nvPicPr>
            <p:cNvPr id="49" name="Imagen 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596690" y="4380212"/>
            <a:ext cx="1288966" cy="400110"/>
            <a:chOff x="8679541" y="4963935"/>
            <a:chExt cx="1288966" cy="400110"/>
          </a:xfrm>
        </p:grpSpPr>
        <p:pic>
          <p:nvPicPr>
            <p:cNvPr id="52" name="Imagen 5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912578" y="4372637"/>
            <a:ext cx="1657401" cy="400110"/>
            <a:chOff x="8842994" y="5379906"/>
            <a:chExt cx="1435391" cy="400110"/>
          </a:xfrm>
        </p:grpSpPr>
        <p:pic>
          <p:nvPicPr>
            <p:cNvPr id="55" name="Imagen 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759420" y="4372637"/>
            <a:ext cx="1559597" cy="400110"/>
            <a:chOff x="3981125" y="4306255"/>
            <a:chExt cx="1559597" cy="400110"/>
          </a:xfrm>
        </p:grpSpPr>
        <p:pic>
          <p:nvPicPr>
            <p:cNvPr id="70" name="Imagen 6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5" name="Grupo 84"/>
          <p:cNvGrpSpPr/>
          <p:nvPr/>
        </p:nvGrpSpPr>
        <p:grpSpPr>
          <a:xfrm>
            <a:off x="6367688" y="4389044"/>
            <a:ext cx="1443413" cy="415943"/>
            <a:chOff x="5062203" y="4349919"/>
            <a:chExt cx="933006" cy="415943"/>
          </a:xfrm>
        </p:grpSpPr>
        <p:pic>
          <p:nvPicPr>
            <p:cNvPr id="73" name="Imagen 7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4" name="Grupo 83"/>
          <p:cNvGrpSpPr/>
          <p:nvPr/>
        </p:nvGrpSpPr>
        <p:grpSpPr>
          <a:xfrm>
            <a:off x="7785688" y="4309572"/>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78" name="Imagen 7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9111444" y="4266256"/>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81" name="Imagen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1470150" y="5340512"/>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1470151" y="2693176"/>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1470151" y="1528349"/>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648727" y="5870303"/>
            <a:ext cx="1385757" cy="418072"/>
            <a:chOff x="1656644" y="5895455"/>
            <a:chExt cx="1385757" cy="418072"/>
          </a:xfrm>
        </p:grpSpPr>
        <p:pic>
          <p:nvPicPr>
            <p:cNvPr id="94" name="Imagen 9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3421891" y="5833496"/>
            <a:ext cx="1107371" cy="400110"/>
            <a:chOff x="2736600" y="5913416"/>
            <a:chExt cx="1107371" cy="400110"/>
          </a:xfrm>
        </p:grpSpPr>
        <p:pic>
          <p:nvPicPr>
            <p:cNvPr id="99" name="Imagen 9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997015" y="5845151"/>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690913" y="5843311"/>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585811" y="5868436"/>
            <a:ext cx="465780" cy="465780"/>
          </a:xfrm>
          <a:prstGeom prst="rect">
            <a:avLst/>
          </a:prstGeom>
        </p:spPr>
      </p:pic>
      <p:sp>
        <p:nvSpPr>
          <p:cNvPr id="117" name="Rectángulo 116"/>
          <p:cNvSpPr/>
          <p:nvPr/>
        </p:nvSpPr>
        <p:spPr>
          <a:xfrm>
            <a:off x="9196726" y="5952422"/>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23079</Words>
  <Application>WPS Presentation</Application>
  <PresentationFormat>Panorámica</PresentationFormat>
  <Paragraphs>970</Paragraphs>
  <Slides>51</Slides>
  <Notes>0</Notes>
  <HiddenSlides>0</HiddenSlides>
  <MMClips>0</MMClips>
  <ScaleCrop>false</ScaleCrop>
  <HeadingPairs>
    <vt:vector size="8" baseType="variant">
      <vt:variant>
        <vt:lpstr>已用的字体</vt:lpstr>
      </vt:variant>
      <vt:variant>
        <vt:i4>13</vt:i4>
      </vt:variant>
      <vt:variant>
        <vt:lpstr>主题</vt:lpstr>
      </vt:variant>
      <vt:variant>
        <vt:i4>3</vt:i4>
      </vt:variant>
      <vt:variant>
        <vt:lpstr>嵌入 OLE 服务器</vt:lpstr>
      </vt:variant>
      <vt:variant>
        <vt:i4>2</vt:i4>
      </vt:variant>
      <vt:variant>
        <vt:lpstr>幻灯片标题</vt:lpstr>
      </vt:variant>
      <vt:variant>
        <vt:i4>51</vt:i4>
      </vt:variant>
    </vt:vector>
  </HeadingPairs>
  <TitlesOfParts>
    <vt:vector size="69" baseType="lpstr">
      <vt:lpstr>Arial</vt:lpstr>
      <vt:lpstr>SimSun</vt:lpstr>
      <vt:lpstr>Wingdings</vt:lpstr>
      <vt:lpstr>Arial</vt:lpstr>
      <vt:lpstr>Candara</vt:lpstr>
      <vt:lpstr>Wingdings</vt:lpstr>
      <vt:lpstr>Microsoft YaHei</vt:lpstr>
      <vt:lpstr/>
      <vt:lpstr>Arial Unicode MS</vt:lpstr>
      <vt:lpstr>Calibri</vt:lpstr>
      <vt:lpstr>Cambria Math</vt:lpstr>
      <vt:lpstr>Calibri Light</vt:lpstr>
      <vt:lpstr>Segoe Print</vt:lpstr>
      <vt:lpstr>Tema de Office</vt:lpstr>
      <vt:lpstr>1_Tema de Office</vt:lpstr>
      <vt:lpstr>Office Theme</vt:lpstr>
      <vt:lpstr>Paint.Picture</vt:lpstr>
      <vt:lpstr>Paint.Picture</vt:lpstr>
      <vt:lpstr>Modelo Ágil Experian</vt:lpstr>
      <vt:lpstr>Introducción</vt:lpstr>
      <vt:lpstr>Valores Safe</vt:lpstr>
      <vt:lpstr>Valores Safe</vt:lpstr>
      <vt:lpstr>Principios  Safe</vt:lpstr>
      <vt:lpstr>Ceremonias o Eventos - SAFE</vt:lpstr>
      <vt:lpstr>PowerPoint 演示文稿</vt:lpstr>
      <vt:lpstr>PowerPoint 演示文稿</vt:lpstr>
      <vt:lpstr> </vt:lpstr>
      <vt:lpstr> </vt:lpstr>
      <vt:lpstr> </vt:lpstr>
      <vt:lpstr> </vt:lpstr>
      <vt:lpstr>Entradas y Salidas: PI Planning</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ngutierrez</cp:lastModifiedBy>
  <cp:revision>246</cp:revision>
  <dcterms:created xsi:type="dcterms:W3CDTF">2018-07-06T13:00:00Z</dcterms:created>
  <dcterms:modified xsi:type="dcterms:W3CDTF">2018-11-23T14:18:26Z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